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sldIdLst>
    <p:sldId id="256" r:id="rId2"/>
    <p:sldId id="267" r:id="rId3"/>
    <p:sldId id="268" r:id="rId4"/>
    <p:sldId id="261" r:id="rId5"/>
    <p:sldId id="262" r:id="rId6"/>
    <p:sldId id="279" r:id="rId7"/>
    <p:sldId id="259" r:id="rId8"/>
    <p:sldId id="276" r:id="rId9"/>
    <p:sldId id="277" r:id="rId10"/>
    <p:sldId id="278" r:id="rId11"/>
    <p:sldId id="272" r:id="rId12"/>
    <p:sldId id="275" r:id="rId13"/>
    <p:sldId id="282" r:id="rId14"/>
    <p:sldId id="260" r:id="rId15"/>
    <p:sldId id="283" r:id="rId16"/>
    <p:sldId id="274" r:id="rId17"/>
    <p:sldId id="284" r:id="rId18"/>
    <p:sldId id="285" r:id="rId19"/>
    <p:sldId id="286" r:id="rId20"/>
    <p:sldId id="258" r:id="rId21"/>
  </p:sldIdLst>
  <p:sldSz cx="12192000" cy="6858000"/>
  <p:notesSz cx="6858000" cy="9144000"/>
  <p:embeddedFontLst>
    <p:embeddedFont>
      <p:font typeface="함초롬바탕" panose="02030604000101010101" pitchFamily="18" charset="-127"/>
      <p:regular r:id="rId23"/>
      <p:bold r:id="rId24"/>
    </p:embeddedFont>
    <p:embeddedFont>
      <p:font typeface="Arial Black" panose="020B0A04020102020204" pitchFamily="34" charset="0"/>
      <p:bold r:id="rId25"/>
    </p:embeddedFont>
    <p:embeddedFont>
      <p:font typeface="Bradley Hand ITC" panose="03070402050302030203" pitchFamily="66" charset="0"/>
      <p:regular r:id="rId26"/>
    </p:embeddedFont>
    <p:embeddedFont>
      <p:font typeface="KoPubWorld돋움체 Bold" panose="00000800000000000000" pitchFamily="2" charset="-127"/>
      <p:bold r:id="rId27"/>
    </p:embeddedFont>
    <p:embeddedFont>
      <p:font typeface="KoPubWorld돋움체 Light" panose="00000300000000000000" pitchFamily="2" charset="-127"/>
      <p:regular r:id="rId28"/>
    </p:embeddedFont>
    <p:embeddedFont>
      <p:font typeface="KoPubWorld돋움체 Medium" panose="00000600000000000000" pitchFamily="2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7FFF"/>
    <a:srgbClr val="E1E3EB"/>
    <a:srgbClr val="BFBFBF"/>
    <a:srgbClr val="7C7C7C"/>
    <a:srgbClr val="FFFFFF"/>
    <a:srgbClr val="F0F0F0"/>
    <a:srgbClr val="4369C2"/>
    <a:srgbClr val="477CFF"/>
    <a:srgbClr val="AFC6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97" autoAdjust="0"/>
    <p:restoredTop sz="93586" autoAdjust="0"/>
  </p:normalViewPr>
  <p:slideViewPr>
    <p:cSldViewPr snapToGrid="0">
      <p:cViewPr varScale="1">
        <p:scale>
          <a:sx n="82" d="100"/>
          <a:sy n="82" d="100"/>
        </p:scale>
        <p:origin x="1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9B121-594F-4002-9839-3C2D869A34D8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4729D-C7B4-4794-9C9F-8837D9829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739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인사</a:t>
            </a:r>
            <a:r>
              <a:rPr lang="en-US" altLang="ko-KR" dirty="0"/>
              <a:t> </a:t>
            </a:r>
            <a:r>
              <a:rPr lang="ko-KR" altLang="en-US" dirty="0"/>
              <a:t>및 팀원 소개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67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애니메이션 순서대로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748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405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749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9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팝업창</a:t>
            </a:r>
            <a:r>
              <a:rPr lang="ko-KR" altLang="en-US" dirty="0"/>
              <a:t> </a:t>
            </a:r>
            <a:r>
              <a:rPr lang="ko-KR" altLang="en-US" dirty="0" err="1"/>
              <a:t>캡처사진</a:t>
            </a:r>
            <a:r>
              <a:rPr lang="ko-KR" altLang="en-US" dirty="0"/>
              <a:t> 첨부</a:t>
            </a:r>
            <a:r>
              <a:rPr lang="en-US" altLang="ko-KR" dirty="0"/>
              <a:t>(</a:t>
            </a:r>
            <a:r>
              <a:rPr lang="ko-KR" altLang="en-US" dirty="0"/>
              <a:t>옵션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834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팝업창</a:t>
            </a:r>
            <a:r>
              <a:rPr lang="ko-KR" altLang="en-US" dirty="0"/>
              <a:t> </a:t>
            </a:r>
            <a:r>
              <a:rPr lang="ko-KR" altLang="en-US" dirty="0" err="1"/>
              <a:t>캡처사진</a:t>
            </a:r>
            <a:r>
              <a:rPr lang="ko-KR" altLang="en-US" dirty="0"/>
              <a:t> 첨부</a:t>
            </a:r>
            <a:r>
              <a:rPr lang="en-US" altLang="ko-KR" dirty="0"/>
              <a:t>(</a:t>
            </a:r>
            <a:r>
              <a:rPr lang="ko-KR" altLang="en-US" dirty="0"/>
              <a:t>게임 방법</a:t>
            </a:r>
            <a:r>
              <a:rPr lang="en-US" altLang="ko-KR" dirty="0"/>
              <a:t>)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87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팝업창</a:t>
            </a:r>
            <a:r>
              <a:rPr lang="ko-KR" altLang="en-US" dirty="0"/>
              <a:t> </a:t>
            </a:r>
            <a:r>
              <a:rPr lang="ko-KR" altLang="en-US" dirty="0" err="1"/>
              <a:t>캡처사진</a:t>
            </a:r>
            <a:r>
              <a:rPr lang="ko-KR" altLang="en-US" dirty="0"/>
              <a:t> 첨부</a:t>
            </a:r>
            <a:r>
              <a:rPr lang="en-US" altLang="ko-KR" dirty="0"/>
              <a:t>(</a:t>
            </a:r>
            <a:r>
              <a:rPr lang="ko-KR" altLang="en-US" dirty="0"/>
              <a:t>크레딧</a:t>
            </a:r>
            <a:r>
              <a:rPr lang="en-US" altLang="ko-KR" dirty="0"/>
              <a:t>)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114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1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90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19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4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68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1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7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9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5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93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9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ko/%EC%95%84%EC%9D%B4%EC%BD%98-%ED%96%89%EC%84%B1-%ED%86%A0%EC%84%B1-1294845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ko/%EC%95%84%EC%9D%B4%EC%BD%98-%ED%96%89%EC%84%B1-%ED%86%A0%EC%84%B1-1294845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vgsilh.com/ko/image/1615049.html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6B7FDC-DCE7-E74F-90F7-182E3DCB2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623503" y="3033040"/>
            <a:ext cx="63129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Web</a:t>
            </a:r>
            <a:r>
              <a:rPr kumimoji="1" lang="ko-KR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kumimoji="1" lang="en-US" altLang="ko-KR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Programming</a:t>
            </a:r>
          </a:p>
          <a:p>
            <a:r>
              <a:rPr kumimoji="1" lang="en-US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Team Project</a:t>
            </a:r>
            <a:endParaRPr kumimoji="1" lang="ko-Kore-KR" altLang="en-US" sz="48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B86E0-17FE-2D47-B874-F6A26AAE26CF}"/>
              </a:ext>
            </a:extLst>
          </p:cNvPr>
          <p:cNvSpPr txBox="1"/>
          <p:nvPr/>
        </p:nvSpPr>
        <p:spPr>
          <a:xfrm>
            <a:off x="719704" y="4740352"/>
            <a:ext cx="498171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202111300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박준석</a:t>
            </a:r>
            <a:r>
              <a:rPr kumimoji="1" lang="en-US" altLang="ko-KR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</a:t>
            </a: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202111259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김수환</a:t>
            </a:r>
            <a:endParaRPr kumimoji="1" lang="en-US" altLang="ko-KR" sz="1600" spc="-150" dirty="0">
              <a:solidFill>
                <a:schemeClr val="bg1">
                  <a:alpha val="8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202111260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김유빈</a:t>
            </a:r>
            <a:r>
              <a:rPr kumimoji="1" lang="en-US" altLang="ko-KR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</a:t>
            </a: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202014195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한슬기</a:t>
            </a:r>
            <a:endParaRPr kumimoji="1" lang="en-US" altLang="ko-KR" sz="1600" spc="-150" dirty="0">
              <a:solidFill>
                <a:schemeClr val="bg1">
                  <a:alpha val="8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4E6A28D-62DB-7745-87BE-F92EEB66F89E}"/>
              </a:ext>
            </a:extLst>
          </p:cNvPr>
          <p:cNvCxnSpPr>
            <a:cxnSpLocks/>
          </p:cNvCxnSpPr>
          <p:nvPr/>
        </p:nvCxnSpPr>
        <p:spPr>
          <a:xfrm>
            <a:off x="701457" y="2864424"/>
            <a:ext cx="341913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대각선 줄무늬 11">
            <a:extLst>
              <a:ext uri="{FF2B5EF4-FFF2-40B4-BE49-F238E27FC236}">
                <a16:creationId xmlns:a16="http://schemas.microsoft.com/office/drawing/2014/main" id="{716FF8A3-2F9E-44C3-A2F9-618F5A945149}"/>
              </a:ext>
            </a:extLst>
          </p:cNvPr>
          <p:cNvSpPr/>
          <p:nvPr/>
        </p:nvSpPr>
        <p:spPr>
          <a:xfrm rot="10800000">
            <a:off x="6145971" y="1752331"/>
            <a:ext cx="6066349" cy="4433854"/>
          </a:xfrm>
          <a:prstGeom prst="diagStripe">
            <a:avLst>
              <a:gd name="adj" fmla="val 73164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대각선 줄무늬 10">
            <a:extLst>
              <a:ext uri="{FF2B5EF4-FFF2-40B4-BE49-F238E27FC236}">
                <a16:creationId xmlns:a16="http://schemas.microsoft.com/office/drawing/2014/main" id="{150AA9D3-9668-81E6-D70A-CD9C9216CA39}"/>
              </a:ext>
            </a:extLst>
          </p:cNvPr>
          <p:cNvSpPr/>
          <p:nvPr/>
        </p:nvSpPr>
        <p:spPr>
          <a:xfrm rot="10800000">
            <a:off x="6421120" y="2743199"/>
            <a:ext cx="5770880" cy="4114800"/>
          </a:xfrm>
          <a:prstGeom prst="diagStripe">
            <a:avLst>
              <a:gd name="adj" fmla="val 599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88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15060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1" name="양쪽 모서리가 둥근 사각형 7">
            <a:extLst>
              <a:ext uri="{FF2B5EF4-FFF2-40B4-BE49-F238E27FC236}">
                <a16:creationId xmlns:a16="http://schemas.microsoft.com/office/drawing/2014/main" id="{7A9DDC69-4828-7192-8E16-A7FE62648A18}"/>
              </a:ext>
            </a:extLst>
          </p:cNvPr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03.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조작법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ow to play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5672F1F4-82CE-1CC3-F324-3CF6ECAAB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801" y="1548726"/>
            <a:ext cx="7276598" cy="3624238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11B208F-1815-4CEC-6756-E3645F27B7AD}"/>
              </a:ext>
            </a:extLst>
          </p:cNvPr>
          <p:cNvGrpSpPr/>
          <p:nvPr/>
        </p:nvGrpSpPr>
        <p:grpSpPr>
          <a:xfrm>
            <a:off x="936270" y="1553909"/>
            <a:ext cx="2203170" cy="2883233"/>
            <a:chOff x="936270" y="1553909"/>
            <a:chExt cx="2203170" cy="2883233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7FDEA47-5C70-2249-4882-48A05B7042CB}"/>
                </a:ext>
              </a:extLst>
            </p:cNvPr>
            <p:cNvGrpSpPr/>
            <p:nvPr/>
          </p:nvGrpSpPr>
          <p:grpSpPr>
            <a:xfrm>
              <a:off x="936270" y="1553909"/>
              <a:ext cx="2203170" cy="2883233"/>
              <a:chOff x="7275180" y="2381250"/>
              <a:chExt cx="1841363" cy="2409084"/>
            </a:xfrm>
          </p:grpSpPr>
          <p:sp>
            <p:nvSpPr>
              <p:cNvPr id="47" name="모서리가 둥근 직사각형 17">
                <a:extLst>
                  <a:ext uri="{FF2B5EF4-FFF2-40B4-BE49-F238E27FC236}">
                    <a16:creationId xmlns:a16="http://schemas.microsoft.com/office/drawing/2014/main" id="{25ED465D-51A4-BD88-444D-EAABE808C826}"/>
                  </a:ext>
                </a:extLst>
              </p:cNvPr>
              <p:cNvSpPr/>
              <p:nvPr/>
            </p:nvSpPr>
            <p:spPr>
              <a:xfrm>
                <a:off x="7448830" y="2381250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모서리가 둥근 직사각형 18">
                <a:extLst>
                  <a:ext uri="{FF2B5EF4-FFF2-40B4-BE49-F238E27FC236}">
                    <a16:creationId xmlns:a16="http://schemas.microsoft.com/office/drawing/2014/main" id="{2A0D231B-0085-B6D7-FF08-E8952DC06E39}"/>
                  </a:ext>
                </a:extLst>
              </p:cNvPr>
              <p:cNvSpPr/>
              <p:nvPr/>
            </p:nvSpPr>
            <p:spPr>
              <a:xfrm>
                <a:off x="7448830" y="3942716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prstClr val="white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크레딧</a:t>
                </a:r>
                <a:endParaRPr lang="en-US" altLang="ko-KR" sz="1400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9E7427-542A-E9BB-B025-3FBAD48CCCC4}"/>
                  </a:ext>
                </a:extLst>
              </p:cNvPr>
              <p:cNvSpPr txBox="1"/>
              <p:nvPr/>
            </p:nvSpPr>
            <p:spPr>
              <a:xfrm>
                <a:off x="7275180" y="4465666"/>
                <a:ext cx="1841363" cy="3246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게임 크레딧</a:t>
                </a:r>
                <a:endPara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6FDBB21-F8D5-B007-A72E-7E81E927B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263" y="1967399"/>
              <a:ext cx="1263067" cy="703171"/>
            </a:xfrm>
            <a:prstGeom prst="rect">
              <a:avLst/>
            </a:prstGeom>
          </p:spPr>
        </p:pic>
      </p:grpSp>
      <p:sp>
        <p:nvSpPr>
          <p:cNvPr id="19" name="원형: 비어 있음 18">
            <a:extLst>
              <a:ext uri="{FF2B5EF4-FFF2-40B4-BE49-F238E27FC236}">
                <a16:creationId xmlns:a16="http://schemas.microsoft.com/office/drawing/2014/main" id="{C7DEC8BC-8669-5F58-1222-B9D931F4B413}"/>
              </a:ext>
            </a:extLst>
          </p:cNvPr>
          <p:cNvSpPr/>
          <p:nvPr/>
        </p:nvSpPr>
        <p:spPr>
          <a:xfrm>
            <a:off x="7381150" y="4358266"/>
            <a:ext cx="521880" cy="547511"/>
          </a:xfrm>
          <a:prstGeom prst="donut">
            <a:avLst>
              <a:gd name="adj" fmla="val 11064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A7203E-5566-D4E4-55C8-6680DCBCAE84}"/>
              </a:ext>
            </a:extLst>
          </p:cNvPr>
          <p:cNvSpPr txBox="1"/>
          <p:nvPr/>
        </p:nvSpPr>
        <p:spPr>
          <a:xfrm>
            <a:off x="8870800" y="1078001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팝업화면 추가</a:t>
            </a:r>
          </a:p>
        </p:txBody>
      </p:sp>
    </p:spTree>
    <p:extLst>
      <p:ext uri="{BB962C8B-B14F-4D97-AF65-F5344CB8AC3E}">
        <p14:creationId xmlns:p14="http://schemas.microsoft.com/office/powerpoint/2010/main" val="334865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15060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1" name="양쪽 모서리가 둥근 사각형 7">
            <a:extLst>
              <a:ext uri="{FF2B5EF4-FFF2-40B4-BE49-F238E27FC236}">
                <a16:creationId xmlns:a16="http://schemas.microsoft.com/office/drawing/2014/main" id="{7A9DDC69-4828-7192-8E16-A7FE62648A18}"/>
              </a:ext>
            </a:extLst>
          </p:cNvPr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03.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조작법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ow to play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E4E892BB-8A86-AF29-A4DA-EFA92431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39" y="1541804"/>
            <a:ext cx="7694846" cy="3616476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FFB2EE1-94E5-D793-4847-9EDB3B8A4924}"/>
              </a:ext>
            </a:extLst>
          </p:cNvPr>
          <p:cNvGrpSpPr/>
          <p:nvPr/>
        </p:nvGrpSpPr>
        <p:grpSpPr>
          <a:xfrm>
            <a:off x="936270" y="1553909"/>
            <a:ext cx="2203170" cy="3619054"/>
            <a:chOff x="936270" y="1553909"/>
            <a:chExt cx="2203170" cy="3619054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620F1FF-8F92-A2AA-642A-0674F8B87E46}"/>
                </a:ext>
              </a:extLst>
            </p:cNvPr>
            <p:cNvGrpSpPr/>
            <p:nvPr/>
          </p:nvGrpSpPr>
          <p:grpSpPr>
            <a:xfrm>
              <a:off x="936270" y="1553909"/>
              <a:ext cx="2203170" cy="3619054"/>
              <a:chOff x="7275180" y="2381250"/>
              <a:chExt cx="1841363" cy="3023899"/>
            </a:xfrm>
          </p:grpSpPr>
          <p:sp>
            <p:nvSpPr>
              <p:cNvPr id="23" name="모서리가 둥근 직사각형 17">
                <a:extLst>
                  <a:ext uri="{FF2B5EF4-FFF2-40B4-BE49-F238E27FC236}">
                    <a16:creationId xmlns:a16="http://schemas.microsoft.com/office/drawing/2014/main" id="{11626D3B-8AB7-B9BF-616E-958F02AC6D85}"/>
                  </a:ext>
                </a:extLst>
              </p:cNvPr>
              <p:cNvSpPr/>
              <p:nvPr/>
            </p:nvSpPr>
            <p:spPr>
              <a:xfrm>
                <a:off x="7448830" y="2381250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모서리가 둥근 직사각형 18">
                <a:extLst>
                  <a:ext uri="{FF2B5EF4-FFF2-40B4-BE49-F238E27FC236}">
                    <a16:creationId xmlns:a16="http://schemas.microsoft.com/office/drawing/2014/main" id="{99261702-5DC7-306F-6D1F-E4DF95277143}"/>
                  </a:ext>
                </a:extLst>
              </p:cNvPr>
              <p:cNvSpPr/>
              <p:nvPr/>
            </p:nvSpPr>
            <p:spPr>
              <a:xfrm>
                <a:off x="7448830" y="3942716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prstClr val="white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난이도 선택</a:t>
                </a:r>
                <a:endParaRPr lang="en-US" altLang="ko-KR" sz="1400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DCDD6A-ED01-5351-0B0D-407CFFA7C785}"/>
                  </a:ext>
                </a:extLst>
              </p:cNvPr>
              <p:cNvSpPr txBox="1"/>
              <p:nvPr/>
            </p:nvSpPr>
            <p:spPr>
              <a:xfrm>
                <a:off x="7275180" y="4540440"/>
                <a:ext cx="1841363" cy="8647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화성</a:t>
                </a:r>
                <a:r>
                  <a:rPr lang="en-US" altLang="ko-KR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-</a:t>
                </a:r>
                <a:r>
                  <a:rPr lang="ko-KR" altLang="en-US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지구</a:t>
                </a:r>
                <a:r>
                  <a:rPr lang="en-US" altLang="ko-KR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-</a:t>
                </a:r>
                <a:r>
                  <a:rPr lang="ko-KR" altLang="en-US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금성 순으로</a:t>
                </a:r>
                <a:endPara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난이도 증가</a:t>
                </a:r>
                <a:endPara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DD0174B-4636-AF2E-6841-9E3C0C45C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 flipH="1">
              <a:off x="1610014" y="2074609"/>
              <a:ext cx="865304" cy="621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4115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15060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1" name="양쪽 모서리가 둥근 사각형 7">
            <a:extLst>
              <a:ext uri="{FF2B5EF4-FFF2-40B4-BE49-F238E27FC236}">
                <a16:creationId xmlns:a16="http://schemas.microsoft.com/office/drawing/2014/main" id="{7A9DDC69-4828-7192-8E16-A7FE62648A18}"/>
              </a:ext>
            </a:extLst>
          </p:cNvPr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03.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조작법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ow to play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E4E892BB-8A86-AF29-A4DA-EFA92431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39" y="1541804"/>
            <a:ext cx="7694846" cy="3616476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C71948B-68FC-2938-CCC1-15FF1197AE10}"/>
              </a:ext>
            </a:extLst>
          </p:cNvPr>
          <p:cNvGrpSpPr/>
          <p:nvPr/>
        </p:nvGrpSpPr>
        <p:grpSpPr>
          <a:xfrm>
            <a:off x="936270" y="1553909"/>
            <a:ext cx="2203170" cy="3295889"/>
            <a:chOff x="936270" y="1553909"/>
            <a:chExt cx="2203170" cy="3295889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620F1FF-8F92-A2AA-642A-0674F8B87E46}"/>
                </a:ext>
              </a:extLst>
            </p:cNvPr>
            <p:cNvGrpSpPr/>
            <p:nvPr/>
          </p:nvGrpSpPr>
          <p:grpSpPr>
            <a:xfrm>
              <a:off x="936270" y="1553909"/>
              <a:ext cx="2203170" cy="3295889"/>
              <a:chOff x="7275180" y="2381250"/>
              <a:chExt cx="1841363" cy="2753878"/>
            </a:xfrm>
          </p:grpSpPr>
          <p:sp>
            <p:nvSpPr>
              <p:cNvPr id="23" name="모서리가 둥근 직사각형 17">
                <a:extLst>
                  <a:ext uri="{FF2B5EF4-FFF2-40B4-BE49-F238E27FC236}">
                    <a16:creationId xmlns:a16="http://schemas.microsoft.com/office/drawing/2014/main" id="{11626D3B-8AB7-B9BF-616E-958F02AC6D85}"/>
                  </a:ext>
                </a:extLst>
              </p:cNvPr>
              <p:cNvSpPr/>
              <p:nvPr/>
            </p:nvSpPr>
            <p:spPr>
              <a:xfrm>
                <a:off x="7448830" y="2381250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모서리가 둥근 직사각형 18">
                <a:extLst>
                  <a:ext uri="{FF2B5EF4-FFF2-40B4-BE49-F238E27FC236}">
                    <a16:creationId xmlns:a16="http://schemas.microsoft.com/office/drawing/2014/main" id="{99261702-5DC7-306F-6D1F-E4DF95277143}"/>
                  </a:ext>
                </a:extLst>
              </p:cNvPr>
              <p:cNvSpPr/>
              <p:nvPr/>
            </p:nvSpPr>
            <p:spPr>
              <a:xfrm>
                <a:off x="7448830" y="3942716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prstClr val="white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행성 이동</a:t>
                </a:r>
                <a:endParaRPr lang="en-US" altLang="ko-KR" sz="1400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DCDD6A-ED01-5351-0B0D-407CFFA7C785}"/>
                  </a:ext>
                </a:extLst>
              </p:cNvPr>
              <p:cNvSpPr txBox="1"/>
              <p:nvPr/>
            </p:nvSpPr>
            <p:spPr>
              <a:xfrm>
                <a:off x="7275180" y="4540440"/>
                <a:ext cx="1841363" cy="5946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Step. 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행성 이동 후 게임 시작</a:t>
                </a:r>
                <a:endPara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18" name="Group 28">
              <a:extLst>
                <a:ext uri="{FF2B5EF4-FFF2-40B4-BE49-F238E27FC236}">
                  <a16:creationId xmlns:a16="http://schemas.microsoft.com/office/drawing/2014/main" id="{63CA8ECA-521D-D612-7EA2-F097BDCF2E0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666986" y="2045218"/>
              <a:ext cx="741737" cy="649166"/>
              <a:chOff x="496" y="4251"/>
              <a:chExt cx="641" cy="561"/>
            </a:xfrm>
            <a:solidFill>
              <a:schemeClr val="tx1"/>
            </a:solidFill>
          </p:grpSpPr>
          <p:sp>
            <p:nvSpPr>
              <p:cNvPr id="19" name="Freeform 30">
                <a:extLst>
                  <a:ext uri="{FF2B5EF4-FFF2-40B4-BE49-F238E27FC236}">
                    <a16:creationId xmlns:a16="http://schemas.microsoft.com/office/drawing/2014/main" id="{0DCCED32-F128-AE1A-CF63-FE451C290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31">
                <a:extLst>
                  <a:ext uri="{FF2B5EF4-FFF2-40B4-BE49-F238E27FC236}">
                    <a16:creationId xmlns:a16="http://schemas.microsoft.com/office/drawing/2014/main" id="{79D0BBE2-0F3D-BE0F-F6D5-BA2046635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A71FD1A-D128-D0B3-9D07-D153F917C81E}"/>
              </a:ext>
            </a:extLst>
          </p:cNvPr>
          <p:cNvSpPr txBox="1"/>
          <p:nvPr/>
        </p:nvSpPr>
        <p:spPr>
          <a:xfrm>
            <a:off x="8024072" y="1032781"/>
            <a:ext cx="309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행성 이동화면으로 수정</a:t>
            </a:r>
          </a:p>
        </p:txBody>
      </p:sp>
    </p:spTree>
    <p:extLst>
      <p:ext uri="{BB962C8B-B14F-4D97-AF65-F5344CB8AC3E}">
        <p14:creationId xmlns:p14="http://schemas.microsoft.com/office/powerpoint/2010/main" val="1389871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1356182" y="1507506"/>
          <a:ext cx="3736219" cy="418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5982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체력</a:t>
                      </a:r>
                      <a:endParaRPr lang="en-US" altLang="ko-KR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07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처음 </a:t>
                      </a:r>
                      <a:r>
                        <a:rPr lang="en-US" altLang="ko-KR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개의 하트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00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Ⓧ 공이 바닥에 접촉</a:t>
                      </a:r>
                      <a:endParaRPr lang="en-US" altLang="ko-KR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42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Ⓧ 보스의 공격이 바에 접촉</a:t>
                      </a:r>
                      <a:endParaRPr lang="en-US" altLang="ko-KR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8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하트가 모두 사라지면</a:t>
                      </a:r>
                      <a:b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게임 종료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95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양쪽 모서리가 둥근 사각형 7">
            <a:extLst>
              <a:ext uri="{FF2B5EF4-FFF2-40B4-BE49-F238E27FC236}">
                <a16:creationId xmlns:a16="http://schemas.microsoft.com/office/drawing/2014/main" id="{4546C9DD-7303-609D-A3D9-0517900105CF}"/>
              </a:ext>
            </a:extLst>
          </p:cNvPr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04.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규칙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Rules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979F7B-F264-42CC-D637-2C7A3B9300AA}"/>
              </a:ext>
            </a:extLst>
          </p:cNvPr>
          <p:cNvGrpSpPr/>
          <p:nvPr/>
        </p:nvGrpSpPr>
        <p:grpSpPr>
          <a:xfrm>
            <a:off x="5897227" y="1783344"/>
            <a:ext cx="4287575" cy="1638229"/>
            <a:chOff x="5897227" y="1783344"/>
            <a:chExt cx="4287575" cy="16382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586D5BF-12D7-4552-9C7A-09EF0A7EF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7227" y="1783344"/>
              <a:ext cx="4287575" cy="102397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F55ED3-B9FD-DDD7-5F89-2844FF9F803F}"/>
                </a:ext>
              </a:extLst>
            </p:cNvPr>
            <p:cNvSpPr txBox="1"/>
            <p:nvPr/>
          </p:nvSpPr>
          <p:spPr>
            <a:xfrm>
              <a:off x="6603162" y="3052241"/>
              <a:ext cx="289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&lt;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체력이 모두 차 있는 경우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&gt;</a:t>
              </a:r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6E9C581-F4D5-F94E-6109-77F5BC292519}"/>
              </a:ext>
            </a:extLst>
          </p:cNvPr>
          <p:cNvGrpSpPr/>
          <p:nvPr/>
        </p:nvGrpSpPr>
        <p:grpSpPr>
          <a:xfrm>
            <a:off x="5905760" y="3753173"/>
            <a:ext cx="4270507" cy="1617750"/>
            <a:chOff x="5914295" y="3621093"/>
            <a:chExt cx="4270507" cy="16177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0B806D-6375-30D6-14A4-8C82AA371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4295" y="3621093"/>
              <a:ext cx="4270507" cy="100349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F91858-B37A-9C35-51BB-AB77AA052084}"/>
                </a:ext>
              </a:extLst>
            </p:cNvPr>
            <p:cNvSpPr txBox="1"/>
            <p:nvPr/>
          </p:nvSpPr>
          <p:spPr>
            <a:xfrm>
              <a:off x="6603162" y="4869511"/>
              <a:ext cx="289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&lt;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체력이 감소한 경우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&gt;</a:t>
              </a:r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192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603483"/>
              </p:ext>
            </p:extLst>
          </p:nvPr>
        </p:nvGraphicFramePr>
        <p:xfrm>
          <a:off x="1356182" y="1507506"/>
          <a:ext cx="3736219" cy="4826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3114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강화</a:t>
                      </a:r>
                      <a:endParaRPr lang="en-US" altLang="ko-KR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717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일반 스테이지 클리어 시</a:t>
                      </a:r>
                      <a:br>
                        <a:rPr lang="en-US" altLang="ko-KR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공을 강화할 수 있는 보상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한 번에 한 가지 강화만 가능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8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볼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체력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바</a:t>
                      </a:r>
                      <a:b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업그레이드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789849"/>
                  </a:ext>
                </a:extLst>
              </a:tr>
              <a:tr h="1054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강화 능력 클릭하면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자동으로 스테이지 이동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76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양쪽 모서리가 둥근 사각형 7">
            <a:extLst>
              <a:ext uri="{FF2B5EF4-FFF2-40B4-BE49-F238E27FC236}">
                <a16:creationId xmlns:a16="http://schemas.microsoft.com/office/drawing/2014/main" id="{4546C9DD-7303-609D-A3D9-0517900105CF}"/>
              </a:ext>
            </a:extLst>
          </p:cNvPr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04.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규칙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Rules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0200021-7A60-11E6-6ED2-D914B794A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25" y="2273421"/>
            <a:ext cx="5742115" cy="301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21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724407"/>
              </p:ext>
            </p:extLst>
          </p:nvPr>
        </p:nvGraphicFramePr>
        <p:xfrm>
          <a:off x="1356183" y="1507506"/>
          <a:ext cx="3449498" cy="4381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59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콤보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7472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체력 데미지 없이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연속으로 벽돌을 깨면 콤보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벽돌을 깨면 스코어가 올라가고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콤보가 높을수록 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스코어가 많이 올라감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95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F6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양쪽 모서리가 둥근 사각형 7">
            <a:extLst>
              <a:ext uri="{FF2B5EF4-FFF2-40B4-BE49-F238E27FC236}">
                <a16:creationId xmlns:a16="http://schemas.microsoft.com/office/drawing/2014/main" id="{4546C9DD-7303-609D-A3D9-0517900105CF}"/>
              </a:ext>
            </a:extLst>
          </p:cNvPr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04.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규칙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Rules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BE13EE1F-0827-8C6C-63E7-B188B219B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858" y="2081106"/>
            <a:ext cx="5564959" cy="330999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F0AC72-306E-8E9F-826F-A780FCB86189}"/>
              </a:ext>
            </a:extLst>
          </p:cNvPr>
          <p:cNvSpPr txBox="1"/>
          <p:nvPr/>
        </p:nvSpPr>
        <p:spPr>
          <a:xfrm>
            <a:off x="7391577" y="1535947"/>
            <a:ext cx="344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콤보 증가하는 이미지로 수정</a:t>
            </a:r>
          </a:p>
        </p:txBody>
      </p:sp>
    </p:spTree>
    <p:extLst>
      <p:ext uri="{BB962C8B-B14F-4D97-AF65-F5344CB8AC3E}">
        <p14:creationId xmlns:p14="http://schemas.microsoft.com/office/powerpoint/2010/main" val="1533250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양쪽 모서리가 둥근 사각형 7">
            <a:extLst>
              <a:ext uri="{FF2B5EF4-FFF2-40B4-BE49-F238E27FC236}">
                <a16:creationId xmlns:a16="http://schemas.microsoft.com/office/drawing/2014/main" id="{4546C9DD-7303-609D-A3D9-0517900105CF}"/>
              </a:ext>
            </a:extLst>
          </p:cNvPr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05.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기능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core functions</a:t>
            </a:r>
            <a:endParaRPr lang="ko-KR" alt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7BFC36-D2B3-0E69-3D2E-31781B924453}"/>
              </a:ext>
            </a:extLst>
          </p:cNvPr>
          <p:cNvSpPr txBox="1"/>
          <p:nvPr/>
        </p:nvSpPr>
        <p:spPr>
          <a:xfrm>
            <a:off x="989045" y="1385168"/>
            <a:ext cx="4103356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벽돌과 공의 충돌 판정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공의 상하 충돌이 일어나면 공의 중심은 벽돌의 좌우 길이 사이에는 들어있지만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벽돌의 상하 길이 사이에는 들어있지 않다</a:t>
            </a:r>
            <a:b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공의 좌우 충돌이 일어나면 공의 중심은 벽돌의 상하 길이 사이에는 들어있지만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좌우 길이 사이에는 들어있지 않다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36AF7-EB6C-3808-820A-9D0BEE6088A2}"/>
              </a:ext>
            </a:extLst>
          </p:cNvPr>
          <p:cNvSpPr txBox="1"/>
          <p:nvPr/>
        </p:nvSpPr>
        <p:spPr>
          <a:xfrm>
            <a:off x="6216301" y="1386576"/>
            <a:ext cx="4103356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보스의 공격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한 난이도의 마지막 스테이지에서 보스의 공격이 있음 </a:t>
            </a:r>
            <a:b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한 행에 존재하는 블록 개수만큼의 길이를 가진 배열을 선언하고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해당 배열의 각 원소를 공격 판정을 가진 객체 대입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각 객체의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포지션을 매 프레임당 감소시키는 방식으로 공격 수행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일정 주기 기준으로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랜덤한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객체의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active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속성을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true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하여 반복 수행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9FCF96-9CD3-85CB-796A-F274428434A6}"/>
              </a:ext>
            </a:extLst>
          </p:cNvPr>
          <p:cNvSpPr/>
          <p:nvPr/>
        </p:nvSpPr>
        <p:spPr>
          <a:xfrm>
            <a:off x="5549601" y="1259633"/>
            <a:ext cx="45719" cy="47119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701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양쪽 모서리가 둥근 사각형 7">
            <a:extLst>
              <a:ext uri="{FF2B5EF4-FFF2-40B4-BE49-F238E27FC236}">
                <a16:creationId xmlns:a16="http://schemas.microsoft.com/office/drawing/2014/main" id="{4546C9DD-7303-609D-A3D9-0517900105CF}"/>
              </a:ext>
            </a:extLst>
          </p:cNvPr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05.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기능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core functions</a:t>
            </a:r>
            <a:endParaRPr lang="ko-KR" alt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7BFC36-D2B3-0E69-3D2E-31781B924453}"/>
              </a:ext>
            </a:extLst>
          </p:cNvPr>
          <p:cNvSpPr txBox="1"/>
          <p:nvPr/>
        </p:nvSpPr>
        <p:spPr>
          <a:xfrm>
            <a:off x="989045" y="1385168"/>
            <a:ext cx="410335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업그레이드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stage 1,2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클리어하면 능력치를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강화시켜주는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선택지 제공</a:t>
            </a:r>
            <a:b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//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코드 설명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36AF7-EB6C-3808-820A-9D0BEE6088A2}"/>
              </a:ext>
            </a:extLst>
          </p:cNvPr>
          <p:cNvSpPr txBox="1"/>
          <p:nvPr/>
        </p:nvSpPr>
        <p:spPr>
          <a:xfrm>
            <a:off x="6216301" y="1386576"/>
            <a:ext cx="410335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타이핑 애니메이션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엔딩과 게임오버 화면에서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오박사의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대화가 타이핑 되듯이 구현</a:t>
            </a:r>
            <a:b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“</a:t>
            </a:r>
            <a:r>
              <a:rPr lang="en-US" altLang="ko-KR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Typelt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”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라이브러리 사용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//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구체적인 코드 설명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//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로고 삽입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BAE32F-DEE7-EF7F-1D4F-ECF488B00138}"/>
              </a:ext>
            </a:extLst>
          </p:cNvPr>
          <p:cNvSpPr/>
          <p:nvPr/>
        </p:nvSpPr>
        <p:spPr>
          <a:xfrm>
            <a:off x="5549601" y="1259633"/>
            <a:ext cx="45719" cy="47119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739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양쪽 모서리가 둥근 사각형 7">
            <a:extLst>
              <a:ext uri="{FF2B5EF4-FFF2-40B4-BE49-F238E27FC236}">
                <a16:creationId xmlns:a16="http://schemas.microsoft.com/office/drawing/2014/main" id="{4546C9DD-7303-609D-A3D9-0517900105CF}"/>
              </a:ext>
            </a:extLst>
          </p:cNvPr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05.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기능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core functions</a:t>
            </a:r>
            <a:endParaRPr lang="ko-KR" alt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7BFC36-D2B3-0E69-3D2E-31781B924453}"/>
              </a:ext>
            </a:extLst>
          </p:cNvPr>
          <p:cNvSpPr txBox="1"/>
          <p:nvPr/>
        </p:nvSpPr>
        <p:spPr>
          <a:xfrm>
            <a:off x="989045" y="1385168"/>
            <a:ext cx="410335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5.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로딩화면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</a:t>
            </a:r>
            <a:r>
              <a:rPr lang="ko-KR" altLang="en-US" sz="1800" kern="10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vg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파일의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stroke-</a:t>
            </a:r>
            <a:r>
              <a:rPr lang="en-US" altLang="ko-KR" sz="1600" kern="100" spc="0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dasharray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속성으로 글자가 끊어져 있는 모습을 구현</a:t>
            </a:r>
            <a:endParaRPr lang="en-US" altLang="ko-KR" sz="1600" kern="100" spc="0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stroke-</a:t>
            </a:r>
            <a:r>
              <a:rPr lang="en-US" altLang="ko-KR" sz="1600" kern="100" spc="0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dashoffset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조정하여 끊긴 선이 그려지는 모습을 구현</a:t>
            </a:r>
            <a:b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이를 적용하여 애니메이션에 적용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36AF7-EB6C-3808-820A-9D0BEE6088A2}"/>
              </a:ext>
            </a:extLst>
          </p:cNvPr>
          <p:cNvSpPr txBox="1"/>
          <p:nvPr/>
        </p:nvSpPr>
        <p:spPr>
          <a:xfrm>
            <a:off x="6216301" y="1386576"/>
            <a:ext cx="4103356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6.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행성 이동 애니메이션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</a:t>
            </a:r>
            <a:r>
              <a:rPr lang="en-US" altLang="ko-KR" sz="1600" kern="100" spc="0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img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border-radius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50%</a:t>
            </a:r>
            <a:r>
              <a:rPr lang="ko-KR" altLang="en-US" sz="1600" kern="1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조정하여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원 생성</a:t>
            </a:r>
            <a:endParaRPr lang="en-US" altLang="ko-KR" sz="1600" kern="100" spc="0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 경로 애니메이션 당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원을 묶었으며 처음에는 모두 안보이게 했다가 </a:t>
            </a:r>
            <a:r>
              <a:rPr lang="en-US" altLang="ko-KR" sz="1600" kern="100" spc="0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jquery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children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각 점을 얻고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eq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이용해 차례로 보이도록 설정</a:t>
            </a:r>
            <a:endParaRPr lang="en-US" altLang="ko-KR" sz="1600" kern="10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</a:t>
            </a:r>
            <a:r>
              <a:rPr lang="en-US" altLang="ko-KR" sz="1600" kern="100" spc="0" dirty="0" err="1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setTimeout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메소드 이용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56D11FC-ED08-79B3-6ED1-266167EB9344}"/>
              </a:ext>
            </a:extLst>
          </p:cNvPr>
          <p:cNvSpPr/>
          <p:nvPr/>
        </p:nvSpPr>
        <p:spPr>
          <a:xfrm>
            <a:off x="5549601" y="1259633"/>
            <a:ext cx="45719" cy="47119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849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rgbClr val="F5F6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양쪽 모서리가 둥근 사각형 7">
            <a:extLst>
              <a:ext uri="{FF2B5EF4-FFF2-40B4-BE49-F238E27FC236}">
                <a16:creationId xmlns:a16="http://schemas.microsoft.com/office/drawing/2014/main" id="{4546C9DD-7303-609D-A3D9-0517900105CF}"/>
              </a:ext>
            </a:extLst>
          </p:cNvPr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05.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주요 기능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core functions</a:t>
            </a:r>
            <a:endParaRPr lang="ko-KR" alt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7BFC36-D2B3-0E69-3D2E-31781B924453}"/>
              </a:ext>
            </a:extLst>
          </p:cNvPr>
          <p:cNvSpPr txBox="1"/>
          <p:nvPr/>
        </p:nvSpPr>
        <p:spPr>
          <a:xfrm>
            <a:off x="989045" y="1385168"/>
            <a:ext cx="410335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7. 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메인화면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이미지 회전 애니메이션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transform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rotate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요소 이용</a:t>
            </a:r>
            <a:b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애니메이션 효과를 적용하기 위해 애니메이션에 대한 키프레임을 정의 후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시작 지점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0%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부터 종료 지점 </a:t>
            </a:r>
            <a:r>
              <a:rPr lang="en-US" altLang="ko-KR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100%</a:t>
            </a:r>
            <a:r>
              <a:rPr lang="ko-KR" altLang="en-US" sz="16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대해 반복할 애니메이션 효과를 지정</a:t>
            </a:r>
            <a:endParaRPr lang="en-US" altLang="ko-KR" sz="1600" kern="100" spc="0" dirty="0">
              <a:solidFill>
                <a:srgbClr val="000000"/>
              </a:solidFill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36AF7-EB6C-3808-820A-9D0BEE6088A2}"/>
              </a:ext>
            </a:extLst>
          </p:cNvPr>
          <p:cNvSpPr txBox="1"/>
          <p:nvPr/>
        </p:nvSpPr>
        <p:spPr>
          <a:xfrm>
            <a:off x="6216301" y="1386576"/>
            <a:ext cx="4103356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8.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메인 메뉴 옵션 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팝업창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메인화면에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오버래핑</a:t>
            </a:r>
            <a:b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jQuery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</a:t>
            </a:r>
            <a:r>
              <a:rPr lang="en-US" altLang="ko-KR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addClass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함수 이용하여 각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div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별개의 클래스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popup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부여하고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 클래스의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z-index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값을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설정</a:t>
            </a:r>
            <a:b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팝업 창 닫히는 애니메이션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jQuery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</a:t>
            </a:r>
            <a:r>
              <a:rPr lang="en-US" altLang="ko-KR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slideUp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함수 이용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팝업 창의 닫기 버튼을 누르면 애니메이션 효과가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나타나나도록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구현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5346D6-6BBF-524B-5105-079091EE3EEB}"/>
              </a:ext>
            </a:extLst>
          </p:cNvPr>
          <p:cNvSpPr/>
          <p:nvPr/>
        </p:nvSpPr>
        <p:spPr>
          <a:xfrm>
            <a:off x="5549601" y="1259633"/>
            <a:ext cx="45719" cy="47119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79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01.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A8166A-171D-8D26-4849-AB4FC3860D7B}"/>
              </a:ext>
            </a:extLst>
          </p:cNvPr>
          <p:cNvGrpSpPr/>
          <p:nvPr/>
        </p:nvGrpSpPr>
        <p:grpSpPr>
          <a:xfrm>
            <a:off x="1081058" y="1730846"/>
            <a:ext cx="2784635" cy="3925808"/>
            <a:chOff x="1081058" y="1730846"/>
            <a:chExt cx="2784635" cy="392580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3D7374-4838-96BC-05DE-625148F6D37C}"/>
                </a:ext>
              </a:extLst>
            </p:cNvPr>
            <p:cNvSpPr txBox="1"/>
            <p:nvPr/>
          </p:nvSpPr>
          <p:spPr>
            <a:xfrm>
              <a:off x="1737435" y="4825657"/>
              <a:ext cx="14718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게임 컨셉과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기반 시나리오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A2AF141-25F6-8FB9-DBCF-D5B876AF7AE7}"/>
                </a:ext>
              </a:extLst>
            </p:cNvPr>
            <p:cNvSpPr/>
            <p:nvPr/>
          </p:nvSpPr>
          <p:spPr>
            <a:xfrm>
              <a:off x="1081058" y="1730846"/>
              <a:ext cx="2784635" cy="27846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385419-749D-9E2A-E637-02E5CBE9F48D}"/>
                </a:ext>
              </a:extLst>
            </p:cNvPr>
            <p:cNvSpPr txBox="1"/>
            <p:nvPr/>
          </p:nvSpPr>
          <p:spPr>
            <a:xfrm>
              <a:off x="1543473" y="2929348"/>
              <a:ext cx="1859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게임 스토리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52F578-6955-928A-7CA6-FC99F737B0B2}"/>
              </a:ext>
            </a:extLst>
          </p:cNvPr>
          <p:cNvGrpSpPr/>
          <p:nvPr/>
        </p:nvGrpSpPr>
        <p:grpSpPr>
          <a:xfrm>
            <a:off x="8326306" y="1767865"/>
            <a:ext cx="2784635" cy="3888789"/>
            <a:chOff x="8326306" y="1767865"/>
            <a:chExt cx="2784635" cy="3888789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6C1D5A0-A27E-3464-579F-6EC03A6D3663}"/>
                </a:ext>
              </a:extLst>
            </p:cNvPr>
            <p:cNvSpPr/>
            <p:nvPr/>
          </p:nvSpPr>
          <p:spPr>
            <a:xfrm>
              <a:off x="8326306" y="1767865"/>
              <a:ext cx="2784635" cy="2784635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F8F603-1C1D-4D74-EADF-48C1D45D0244}"/>
                </a:ext>
              </a:extLst>
            </p:cNvPr>
            <p:cNvSpPr txBox="1"/>
            <p:nvPr/>
          </p:nvSpPr>
          <p:spPr>
            <a:xfrm>
              <a:off x="9038742" y="4825657"/>
              <a:ext cx="14718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기본 조작법과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세부 규칙</a:t>
              </a:r>
              <a:endParaRPr kumimoji="1" lang="ko-Kore-KR" altLang="en-US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72D9352-C737-5320-69F8-079F47A899DE}"/>
                </a:ext>
              </a:extLst>
            </p:cNvPr>
            <p:cNvSpPr txBox="1"/>
            <p:nvPr/>
          </p:nvSpPr>
          <p:spPr>
            <a:xfrm>
              <a:off x="9155007" y="2929347"/>
              <a:ext cx="1127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조작법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EAD1AA-D074-27BB-2CDC-311A0E77CC37}"/>
              </a:ext>
            </a:extLst>
          </p:cNvPr>
          <p:cNvGrpSpPr/>
          <p:nvPr/>
        </p:nvGrpSpPr>
        <p:grpSpPr>
          <a:xfrm>
            <a:off x="4703682" y="1767866"/>
            <a:ext cx="2784635" cy="3891066"/>
            <a:chOff x="4703682" y="1767866"/>
            <a:chExt cx="2784635" cy="3891066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AD7EDB0-4989-85CF-AF3F-70EF20011F2A}"/>
                </a:ext>
              </a:extLst>
            </p:cNvPr>
            <p:cNvSpPr/>
            <p:nvPr/>
          </p:nvSpPr>
          <p:spPr>
            <a:xfrm>
              <a:off x="4703682" y="1767866"/>
              <a:ext cx="2784635" cy="2784635"/>
            </a:xfrm>
            <a:prstGeom prst="ellipse">
              <a:avLst/>
            </a:prstGeom>
            <a:solidFill>
              <a:srgbClr val="4B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4582EA-66B9-15E2-7BAD-1065966E92EA}"/>
                </a:ext>
              </a:extLst>
            </p:cNvPr>
            <p:cNvSpPr txBox="1"/>
            <p:nvPr/>
          </p:nvSpPr>
          <p:spPr>
            <a:xfrm>
              <a:off x="5234165" y="4827935"/>
              <a:ext cx="17331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기본 기능과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추가된 핵심 기능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447A5B1-355A-5F55-A097-BD11CBA62520}"/>
                </a:ext>
              </a:extLst>
            </p:cNvPr>
            <p:cNvSpPr txBox="1"/>
            <p:nvPr/>
          </p:nvSpPr>
          <p:spPr>
            <a:xfrm>
              <a:off x="5323191" y="2929349"/>
              <a:ext cx="15456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주요 기능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49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>
                <a:lumMod val="95000"/>
              </a:schemeClr>
            </a:gs>
            <a:gs pos="5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3814824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0" dist="38100" dir="16200000" sx="79000" sy="79000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Thank you!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8AD112-3CA2-00AF-6E85-46B31B700218}"/>
              </a:ext>
            </a:extLst>
          </p:cNvPr>
          <p:cNvSpPr/>
          <p:nvPr/>
        </p:nvSpPr>
        <p:spPr>
          <a:xfrm>
            <a:off x="3825267" y="3383013"/>
            <a:ext cx="4541466" cy="1910347"/>
          </a:xfrm>
          <a:prstGeom prst="rect">
            <a:avLst/>
          </a:prstGeom>
          <a:solidFill>
            <a:srgbClr val="4B7FFF"/>
          </a:solidFill>
          <a:ln>
            <a:noFill/>
          </a:ln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err="1"/>
              <a:t>QnA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AEAAEFF-A272-88F7-DC9A-ABD926653064}"/>
              </a:ext>
            </a:extLst>
          </p:cNvPr>
          <p:cNvSpPr/>
          <p:nvPr/>
        </p:nvSpPr>
        <p:spPr>
          <a:xfrm>
            <a:off x="-36545" y="1"/>
            <a:ext cx="5438969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옥외설치물, 별, 밤하늘이(가) 표시된 사진&#10;&#10;자동 생성된 설명">
            <a:extLst>
              <a:ext uri="{FF2B5EF4-FFF2-40B4-BE49-F238E27FC236}">
                <a16:creationId xmlns:a16="http://schemas.microsoft.com/office/drawing/2014/main" id="{CB06FFA5-0B25-1B5A-5125-574C77768A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35" y="3"/>
            <a:ext cx="6024465" cy="68579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C278A4D-7071-399D-ED4E-79122C212321}"/>
              </a:ext>
            </a:extLst>
          </p:cNvPr>
          <p:cNvSpPr/>
          <p:nvPr/>
        </p:nvSpPr>
        <p:spPr>
          <a:xfrm>
            <a:off x="6167535" y="-4"/>
            <a:ext cx="6024465" cy="6858001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양쪽 모서리가 둥근 사각형 7">
            <a:extLst>
              <a:ext uri="{FF2B5EF4-FFF2-40B4-BE49-F238E27FC236}">
                <a16:creationId xmlns:a16="http://schemas.microsoft.com/office/drawing/2014/main" id="{8E7E966D-D4F2-F887-A707-AB490A9DC1D2}"/>
              </a:ext>
            </a:extLst>
          </p:cNvPr>
          <p:cNvSpPr/>
          <p:nvPr/>
        </p:nvSpPr>
        <p:spPr>
          <a:xfrm>
            <a:off x="-31108" y="100306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02.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시나리오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Concept of game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BCD8E9-BA7C-B90C-D083-0CB66F7E5877}"/>
              </a:ext>
            </a:extLst>
          </p:cNvPr>
          <p:cNvGrpSpPr/>
          <p:nvPr/>
        </p:nvGrpSpPr>
        <p:grpSpPr>
          <a:xfrm>
            <a:off x="433694" y="2574567"/>
            <a:ext cx="4531360" cy="1969169"/>
            <a:chOff x="433694" y="2574567"/>
            <a:chExt cx="4531360" cy="196916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924663-90B3-0A0D-C1CD-FA81B44624E0}"/>
                </a:ext>
              </a:extLst>
            </p:cNvPr>
            <p:cNvSpPr txBox="1"/>
            <p:nvPr/>
          </p:nvSpPr>
          <p:spPr>
            <a:xfrm>
              <a:off x="540012" y="2574567"/>
              <a:ext cx="44250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포켓몬</a:t>
              </a:r>
              <a:r>
                <a:rPr lang="ko-KR" altLang="en-US" sz="3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빵 속</a:t>
              </a:r>
              <a:endParaRPr lang="en-US" altLang="ko-KR" sz="32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AD8452D-37BE-E2C5-EBEB-EFA3E45837CE}"/>
                </a:ext>
              </a:extLst>
            </p:cNvPr>
            <p:cNvGrpSpPr/>
            <p:nvPr/>
          </p:nvGrpSpPr>
          <p:grpSpPr>
            <a:xfrm>
              <a:off x="433694" y="3266764"/>
              <a:ext cx="4531360" cy="1276972"/>
              <a:chOff x="433694" y="3266764"/>
              <a:chExt cx="4531360" cy="127697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CE8B88-F922-BFC1-32A1-4AE282EC312B}"/>
                  </a:ext>
                </a:extLst>
              </p:cNvPr>
              <p:cNvSpPr txBox="1"/>
              <p:nvPr/>
            </p:nvSpPr>
            <p:spPr>
              <a:xfrm>
                <a:off x="433694" y="3266764"/>
                <a:ext cx="45313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32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전설</a:t>
                </a:r>
                <a:r>
                  <a:rPr lang="ko-KR" altLang="en-US" sz="32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의 </a:t>
                </a:r>
                <a:r>
                  <a:rPr lang="ko-KR" altLang="en-US" sz="3200" dirty="0" err="1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띠부실</a:t>
                </a:r>
                <a:endParaRPr lang="en-US" altLang="ko-KR" sz="3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B1E88B-1B6E-5B75-983F-401BAE5877CB}"/>
                  </a:ext>
                </a:extLst>
              </p:cNvPr>
              <p:cNvSpPr txBox="1"/>
              <p:nvPr/>
            </p:nvSpPr>
            <p:spPr>
              <a:xfrm>
                <a:off x="433694" y="3958961"/>
                <a:ext cx="45313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32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뮤</a:t>
                </a:r>
                <a:r>
                  <a:rPr lang="ko-KR" altLang="en-US" sz="32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를 찾아 떠나는 모험</a:t>
                </a:r>
                <a:endParaRPr lang="en-US" altLang="ko-KR" sz="32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4D44BF1-0D02-4516-21DC-68E08814DECC}"/>
              </a:ext>
            </a:extLst>
          </p:cNvPr>
          <p:cNvGrpSpPr/>
          <p:nvPr/>
        </p:nvGrpSpPr>
        <p:grpSpPr>
          <a:xfrm>
            <a:off x="7030801" y="1140138"/>
            <a:ext cx="4297932" cy="4577724"/>
            <a:chOff x="6948560" y="974483"/>
            <a:chExt cx="4297932" cy="457772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1A9E8BB-FE27-AF02-00EB-5D4FDD92F9FE}"/>
                </a:ext>
              </a:extLst>
            </p:cNvPr>
            <p:cNvSpPr/>
            <p:nvPr/>
          </p:nvSpPr>
          <p:spPr>
            <a:xfrm>
              <a:off x="6948560" y="974483"/>
              <a:ext cx="4297932" cy="408519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E40DCA4-86A4-CA6A-521A-480929D6F505}"/>
                </a:ext>
              </a:extLst>
            </p:cNvPr>
            <p:cNvGrpSpPr/>
            <p:nvPr/>
          </p:nvGrpSpPr>
          <p:grpSpPr>
            <a:xfrm>
              <a:off x="7778977" y="1540726"/>
              <a:ext cx="3011730" cy="4011481"/>
              <a:chOff x="8012657" y="1804653"/>
              <a:chExt cx="3011730" cy="401148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AF588CA-A3E6-8768-84ED-94E5534B3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657" y="1804653"/>
                <a:ext cx="3011730" cy="3109488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F7F531-112E-2480-E669-C5B2CB24C158}"/>
                  </a:ext>
                </a:extLst>
              </p:cNvPr>
              <p:cNvSpPr txBox="1"/>
              <p:nvPr/>
            </p:nvSpPr>
            <p:spPr>
              <a:xfrm>
                <a:off x="8105549" y="4708138"/>
                <a:ext cx="245131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6600" b="1" dirty="0">
                    <a:solidFill>
                      <a:schemeClr val="bg1"/>
                    </a:solidFill>
                    <a:latin typeface="Bradley Hand ITC" panose="03070402050302030203" pitchFamily="66" charset="0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MEW</a:t>
                </a:r>
                <a:endParaRPr lang="ko-KR" altLang="en-US" sz="6600" b="1" dirty="0">
                  <a:solidFill>
                    <a:schemeClr val="bg1"/>
                  </a:solidFill>
                  <a:latin typeface="Bradley Hand ITC" panose="03070402050302030203" pitchFamily="66" charset="0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599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48238" y="4144306"/>
            <a:ext cx="7200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48238" y="4144306"/>
            <a:ext cx="4320000" cy="45719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59338" y="3126252"/>
            <a:ext cx="3638577" cy="804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EARTH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뮤를 찾아 떠나는 모험의 중간지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지구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106355"/>
              </p:ext>
            </p:extLst>
          </p:nvPr>
        </p:nvGraphicFramePr>
        <p:xfrm>
          <a:off x="7155597" y="4187599"/>
          <a:ext cx="625280" cy="64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14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64%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148238" y="5524530"/>
            <a:ext cx="7200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48238" y="5524530"/>
            <a:ext cx="2160000" cy="45719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59338" y="4506476"/>
            <a:ext cx="3849462" cy="804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MARS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포켓몬 빵 속 전설의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띠부실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뮤를 향한 첫 여정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화성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999966"/>
              </p:ext>
            </p:extLst>
          </p:nvPr>
        </p:nvGraphicFramePr>
        <p:xfrm>
          <a:off x="4995598" y="5570249"/>
          <a:ext cx="625280" cy="64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14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35%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02.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시나리오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Concept of game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 descr="식물, 닫기이(가) 표시된 사진&#10;&#10;자동 생성된 설명">
            <a:extLst>
              <a:ext uri="{FF2B5EF4-FFF2-40B4-BE49-F238E27FC236}">
                <a16:creationId xmlns:a16="http://schemas.microsoft.com/office/drawing/2014/main" id="{60E5FA8D-2E31-5B38-F7A5-3F2B5F023B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67" y="4643630"/>
            <a:ext cx="1098957" cy="1098957"/>
          </a:xfrm>
          <a:prstGeom prst="rect">
            <a:avLst/>
          </a:prstGeom>
        </p:spPr>
      </p:pic>
      <p:pic>
        <p:nvPicPr>
          <p:cNvPr id="5" name="그림 4" descr="자기이(가) 표시된 사진&#10;&#10;자동 생성된 설명">
            <a:extLst>
              <a:ext uri="{FF2B5EF4-FFF2-40B4-BE49-F238E27FC236}">
                <a16:creationId xmlns:a16="http://schemas.microsoft.com/office/drawing/2014/main" id="{E78087FA-E5B5-851E-B591-2A4EF07053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59" y="3096589"/>
            <a:ext cx="1217165" cy="12492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A0D7738-7CC4-DF62-F916-9DE759ED10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59" y="1549548"/>
            <a:ext cx="1249261" cy="124926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F0C25CD-66EE-B5C9-14D9-BE628F42C811}"/>
              </a:ext>
            </a:extLst>
          </p:cNvPr>
          <p:cNvSpPr/>
          <p:nvPr/>
        </p:nvSpPr>
        <p:spPr>
          <a:xfrm>
            <a:off x="3091083" y="2698655"/>
            <a:ext cx="72000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78CD3E-47B8-4603-A9A5-06CEB4854EDB}"/>
              </a:ext>
            </a:extLst>
          </p:cNvPr>
          <p:cNvSpPr/>
          <p:nvPr/>
        </p:nvSpPr>
        <p:spPr>
          <a:xfrm>
            <a:off x="3091082" y="2698655"/>
            <a:ext cx="7199999" cy="45719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A6B55E8-E229-660A-5231-59ECA161A57A}"/>
              </a:ext>
            </a:extLst>
          </p:cNvPr>
          <p:cNvSpPr/>
          <p:nvPr/>
        </p:nvSpPr>
        <p:spPr>
          <a:xfrm>
            <a:off x="3002183" y="1680601"/>
            <a:ext cx="3638577" cy="757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VENUS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뮤까지 남은 마지막 행성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금성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39134E0E-72A3-7BDF-976F-8F1038075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12789"/>
              </p:ext>
            </p:extLst>
          </p:nvPr>
        </p:nvGraphicFramePr>
        <p:xfrm>
          <a:off x="9934445" y="2698655"/>
          <a:ext cx="713272" cy="64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14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100%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4039900E-F0A9-3735-E88E-BB8BF132409F}"/>
              </a:ext>
            </a:extLst>
          </p:cNvPr>
          <p:cNvGrpSpPr/>
          <p:nvPr/>
        </p:nvGrpSpPr>
        <p:grpSpPr>
          <a:xfrm>
            <a:off x="9907916" y="1355558"/>
            <a:ext cx="1479602" cy="1286521"/>
            <a:chOff x="1169752" y="4253969"/>
            <a:chExt cx="1365337" cy="97147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2" name="양쪽 모서리가 둥근 사각형 20">
              <a:extLst>
                <a:ext uri="{FF2B5EF4-FFF2-40B4-BE49-F238E27FC236}">
                  <a16:creationId xmlns:a16="http://schemas.microsoft.com/office/drawing/2014/main" id="{2DC197FB-C915-28C2-45A7-5A1D166EFEB0}"/>
                </a:ext>
              </a:extLst>
            </p:cNvPr>
            <p:cNvSpPr/>
            <p:nvPr/>
          </p:nvSpPr>
          <p:spPr>
            <a:xfrm>
              <a:off x="1169752" y="4253969"/>
              <a:ext cx="1365337" cy="382902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전설의 포켓몬</a:t>
              </a:r>
              <a:endParaRPr lang="en-US" altLang="ko-KR" sz="1400" kern="0" dirty="0"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3" name="양쪽 모서리가 둥근 사각형 21">
              <a:extLst>
                <a:ext uri="{FF2B5EF4-FFF2-40B4-BE49-F238E27FC236}">
                  <a16:creationId xmlns:a16="http://schemas.microsoft.com/office/drawing/2014/main" id="{3D6D9C07-0BD9-7B85-C6DB-54D9089A8BDF}"/>
                </a:ext>
              </a:extLst>
            </p:cNvPr>
            <p:cNvSpPr/>
            <p:nvPr/>
          </p:nvSpPr>
          <p:spPr>
            <a:xfrm>
              <a:off x="1169752" y="4617920"/>
              <a:ext cx="1365337" cy="382902"/>
            </a:xfrm>
            <a:prstGeom prst="round2SameRect">
              <a:avLst>
                <a:gd name="adj1" fmla="val 0"/>
                <a:gd name="adj2" fmla="val 15485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ko-KR" altLang="en-US" sz="1400" kern="0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뮤 </a:t>
              </a:r>
              <a:r>
                <a:rPr lang="en-US" altLang="ko-KR" sz="1400" kern="0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GET!</a:t>
              </a: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74CC08CD-82D9-1B36-DFA2-771770487E01}"/>
                </a:ext>
              </a:extLst>
            </p:cNvPr>
            <p:cNvSpPr/>
            <p:nvPr/>
          </p:nvSpPr>
          <p:spPr>
            <a:xfrm flipV="1">
              <a:off x="1373298" y="5000822"/>
              <a:ext cx="90601" cy="224622"/>
            </a:xfrm>
            <a:prstGeom prst="triangl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endParaRPr lang="ko-KR" altLang="en-US" sz="12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237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3" grpId="0" animBg="1"/>
      <p:bldP spid="14" grpId="0" animBg="1"/>
      <p:bldP spid="15" grpId="0"/>
      <p:bldP spid="37" grpId="0" animBg="1"/>
      <p:bldP spid="38" grpId="0" animBg="1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양쪽 모서리가 둥근 사각형 7">
            <a:extLst>
              <a:ext uri="{FF2B5EF4-FFF2-40B4-BE49-F238E27FC236}">
                <a16:creationId xmlns:a16="http://schemas.microsoft.com/office/drawing/2014/main" id="{6DCF3510-A00C-5EDC-10D5-77558F7EBDD8}"/>
              </a:ext>
            </a:extLst>
          </p:cNvPr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02.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시나리오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Concepts of game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C24579-4EF2-B310-C7B7-4578036888F4}"/>
              </a:ext>
            </a:extLst>
          </p:cNvPr>
          <p:cNvGrpSpPr/>
          <p:nvPr/>
        </p:nvGrpSpPr>
        <p:grpSpPr>
          <a:xfrm>
            <a:off x="944953" y="1710945"/>
            <a:ext cx="3081045" cy="3483918"/>
            <a:chOff x="978616" y="1868850"/>
            <a:chExt cx="3020193" cy="328358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6A76EBA-4C3D-615A-846B-47339948BB2D}"/>
                </a:ext>
              </a:extLst>
            </p:cNvPr>
            <p:cNvGrpSpPr/>
            <p:nvPr/>
          </p:nvGrpSpPr>
          <p:grpSpPr>
            <a:xfrm>
              <a:off x="978616" y="1868850"/>
              <a:ext cx="3020193" cy="3283589"/>
              <a:chOff x="1456136" y="1893859"/>
              <a:chExt cx="2401489" cy="2141654"/>
            </a:xfrm>
            <a:blipFill>
              <a:blip r:embed="rId3"/>
              <a:tile tx="0" ty="0" sx="100000" sy="100000" flip="none" algn="tl"/>
            </a:blipFill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27" name="양쪽 모서리가 둥근 사각형 26"/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롱스톤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25C1CEB-4D82-9F4E-BE56-E1292665F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023" y="1912991"/>
              <a:ext cx="2426618" cy="250765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612523-586B-FD87-41AF-51057D6AF2ED}"/>
              </a:ext>
            </a:extLst>
          </p:cNvPr>
          <p:cNvGrpSpPr/>
          <p:nvPr/>
        </p:nvGrpSpPr>
        <p:grpSpPr>
          <a:xfrm>
            <a:off x="4560078" y="1703273"/>
            <a:ext cx="3081045" cy="3483918"/>
            <a:chOff x="4522341" y="1861619"/>
            <a:chExt cx="3020193" cy="328358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7AE9C2D-C8EA-C82C-C071-490DDB3C09D4}"/>
                </a:ext>
              </a:extLst>
            </p:cNvPr>
            <p:cNvGrpSpPr/>
            <p:nvPr/>
          </p:nvGrpSpPr>
          <p:grpSpPr>
            <a:xfrm>
              <a:off x="4522341" y="1861619"/>
              <a:ext cx="3020193" cy="3283589"/>
              <a:chOff x="1456136" y="1893859"/>
              <a:chExt cx="2401489" cy="2141654"/>
            </a:xfrm>
            <a:blipFill>
              <a:blip r:embed="rId6"/>
              <a:stretch>
                <a:fillRect/>
              </a:stretch>
            </a:blipFill>
          </p:grpSpPr>
          <p:sp>
            <p:nvSpPr>
              <p:cNvPr id="34" name="모서리가 둥근 직사각형 23">
                <a:extLst>
                  <a:ext uri="{FF2B5EF4-FFF2-40B4-BE49-F238E27FC236}">
                    <a16:creationId xmlns:a16="http://schemas.microsoft.com/office/drawing/2014/main" id="{C613D63C-CC91-C869-0E1E-A1F8B078CEF1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grpFill/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6" name="양쪽 모서리가 둥근 사각형 26">
                <a:extLst>
                  <a:ext uri="{FF2B5EF4-FFF2-40B4-BE49-F238E27FC236}">
                    <a16:creationId xmlns:a16="http://schemas.microsoft.com/office/drawing/2014/main" id="{9FC1035E-670C-E058-8102-18BF640583D7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피카츄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4" name="AutoShape 2" descr="롱스톤 상세 정보 및 평가 [포켓몬고 위키]">
              <a:extLst>
                <a:ext uri="{FF2B5EF4-FFF2-40B4-BE49-F238E27FC236}">
                  <a16:creationId xmlns:a16="http://schemas.microsoft.com/office/drawing/2014/main" id="{CB7F8ED0-3DF2-16C6-258A-944545283D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72931" y="2251879"/>
              <a:ext cx="1279635" cy="1322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1" name="그림 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72EDFE3-163B-4BF7-F34C-BE33E37FC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096" y="2184926"/>
              <a:ext cx="2266950" cy="20193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73B108-4F94-B122-8CFB-67962088E768}"/>
              </a:ext>
            </a:extLst>
          </p:cNvPr>
          <p:cNvGrpSpPr/>
          <p:nvPr/>
        </p:nvGrpSpPr>
        <p:grpSpPr>
          <a:xfrm>
            <a:off x="8166002" y="1710945"/>
            <a:ext cx="3081045" cy="3483918"/>
            <a:chOff x="8057047" y="1868850"/>
            <a:chExt cx="3020193" cy="3283589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60B95C9-DA4C-2772-B33E-42BA4A83BE73}"/>
                </a:ext>
              </a:extLst>
            </p:cNvPr>
            <p:cNvGrpSpPr/>
            <p:nvPr/>
          </p:nvGrpSpPr>
          <p:grpSpPr>
            <a:xfrm>
              <a:off x="8057047" y="1868850"/>
              <a:ext cx="3020193" cy="3283589"/>
              <a:chOff x="1456136" y="1893859"/>
              <a:chExt cx="2401489" cy="2141654"/>
            </a:xfrm>
          </p:grpSpPr>
          <p:sp>
            <p:nvSpPr>
              <p:cNvPr id="40" name="모서리가 둥근 직사각형 23">
                <a:extLst>
                  <a:ext uri="{FF2B5EF4-FFF2-40B4-BE49-F238E27FC236}">
                    <a16:creationId xmlns:a16="http://schemas.microsoft.com/office/drawing/2014/main" id="{88AB20DD-150D-6614-9AD7-5E4B50267163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1" name="양쪽 모서리가 둥근 사각형 26">
                <a:extLst>
                  <a:ext uri="{FF2B5EF4-FFF2-40B4-BE49-F238E27FC236}">
                    <a16:creationId xmlns:a16="http://schemas.microsoft.com/office/drawing/2014/main" id="{FB745631-97C9-7EDC-C958-BC827EE6BC65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뮤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4D7A0A1-182B-E06F-647A-8990801D9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7838" y="2251879"/>
              <a:ext cx="2173942" cy="2183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5DCDF59-DCE0-0B01-7BAA-DBB8098333B1}"/>
              </a:ext>
            </a:extLst>
          </p:cNvPr>
          <p:cNvGrpSpPr/>
          <p:nvPr/>
        </p:nvGrpSpPr>
        <p:grpSpPr>
          <a:xfrm>
            <a:off x="999536" y="2050894"/>
            <a:ext cx="2435125" cy="2409373"/>
            <a:chOff x="1444131" y="2538729"/>
            <a:chExt cx="2435125" cy="2409373"/>
          </a:xfrm>
        </p:grpSpPr>
        <p:sp>
          <p:nvSpPr>
            <p:cNvPr id="37" name="TextBox 36"/>
            <p:cNvSpPr txBox="1"/>
            <p:nvPr/>
          </p:nvSpPr>
          <p:spPr>
            <a:xfrm>
              <a:off x="2055636" y="3156680"/>
              <a:ext cx="12121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75</a:t>
              </a:r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%</a:t>
              </a:r>
              <a:endPara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1749214" y="2538729"/>
              <a:ext cx="1780542" cy="1780542"/>
            </a:xfrm>
            <a:prstGeom prst="ellipse">
              <a:avLst/>
            </a:prstGeom>
            <a:ln w="12700" cap="rnd">
              <a:solidFill>
                <a:schemeClr val="bg1">
                  <a:lumMod val="8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4B7FFF"/>
                </a:solidFill>
              </a:endParaRPr>
            </a:p>
          </p:txBody>
        </p:sp>
        <p:sp>
          <p:nvSpPr>
            <p:cNvPr id="36" name="원호 35"/>
            <p:cNvSpPr/>
            <p:nvPr/>
          </p:nvSpPr>
          <p:spPr>
            <a:xfrm>
              <a:off x="1749215" y="2541818"/>
              <a:ext cx="1780542" cy="1780542"/>
            </a:xfrm>
            <a:prstGeom prst="arc">
              <a:avLst>
                <a:gd name="adj1" fmla="val 16200000"/>
                <a:gd name="adj2" fmla="val 11013480"/>
              </a:avLst>
            </a:prstGeom>
            <a:ln w="76200" cap="rnd">
              <a:solidFill>
                <a:srgbClr val="4B7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4B7FFF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444131" y="4534078"/>
              <a:ext cx="2435125" cy="414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Loading..</a:t>
              </a:r>
            </a:p>
          </p:txBody>
        </p:sp>
      </p:grpSp>
      <p:sp>
        <p:nvSpPr>
          <p:cNvPr id="41" name="양쪽 모서리가 둥근 사각형 7">
            <a:extLst>
              <a:ext uri="{FF2B5EF4-FFF2-40B4-BE49-F238E27FC236}">
                <a16:creationId xmlns:a16="http://schemas.microsoft.com/office/drawing/2014/main" id="{EB73906D-A775-F60C-D095-7DEBC1F173A7}"/>
              </a:ext>
            </a:extLst>
          </p:cNvPr>
          <p:cNvSpPr/>
          <p:nvPr/>
        </p:nvSpPr>
        <p:spPr>
          <a:xfrm>
            <a:off x="457200" y="242392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03.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조작법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ow to play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0972FB3-0E6D-C341-D792-D8F965AC5045}"/>
              </a:ext>
            </a:extLst>
          </p:cNvPr>
          <p:cNvGrpSpPr/>
          <p:nvPr/>
        </p:nvGrpSpPr>
        <p:grpSpPr>
          <a:xfrm>
            <a:off x="3652764" y="1694117"/>
            <a:ext cx="2203170" cy="3469766"/>
            <a:chOff x="936270" y="1553909"/>
            <a:chExt cx="2203170" cy="346976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30357A3E-59E0-0CA0-5365-54D47D5FC9BE}"/>
                </a:ext>
              </a:extLst>
            </p:cNvPr>
            <p:cNvGrpSpPr/>
            <p:nvPr/>
          </p:nvGrpSpPr>
          <p:grpSpPr>
            <a:xfrm>
              <a:off x="936270" y="1553909"/>
              <a:ext cx="2203170" cy="3469766"/>
              <a:chOff x="7275180" y="2381250"/>
              <a:chExt cx="1841363" cy="2899162"/>
            </a:xfrm>
          </p:grpSpPr>
          <p:sp>
            <p:nvSpPr>
              <p:cNvPr id="45" name="모서리가 둥근 직사각형 17">
                <a:extLst>
                  <a:ext uri="{FF2B5EF4-FFF2-40B4-BE49-F238E27FC236}">
                    <a16:creationId xmlns:a16="http://schemas.microsoft.com/office/drawing/2014/main" id="{D0BD9E43-9A07-0795-0601-8C5671C9D7DB}"/>
                  </a:ext>
                </a:extLst>
              </p:cNvPr>
              <p:cNvSpPr/>
              <p:nvPr/>
            </p:nvSpPr>
            <p:spPr>
              <a:xfrm>
                <a:off x="7448830" y="2381250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모서리가 둥근 직사각형 18">
                <a:extLst>
                  <a:ext uri="{FF2B5EF4-FFF2-40B4-BE49-F238E27FC236}">
                    <a16:creationId xmlns:a16="http://schemas.microsoft.com/office/drawing/2014/main" id="{0D3B4178-E7E7-E437-AB0C-B9A5D2171489}"/>
                  </a:ext>
                </a:extLst>
              </p:cNvPr>
              <p:cNvSpPr/>
              <p:nvPr/>
            </p:nvSpPr>
            <p:spPr>
              <a:xfrm>
                <a:off x="7448830" y="3942716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prstClr val="white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메인 화면</a:t>
                </a:r>
                <a:endParaRPr lang="en-US" altLang="ko-KR" sz="1400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27A337A-8237-12C2-4B1A-DCEEDB6AB91B}"/>
                  </a:ext>
                </a:extLst>
              </p:cNvPr>
              <p:cNvSpPr txBox="1"/>
              <p:nvPr/>
            </p:nvSpPr>
            <p:spPr>
              <a:xfrm>
                <a:off x="7275180" y="4415702"/>
                <a:ext cx="1841363" cy="8647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Step. 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메인 화면에서</a:t>
                </a:r>
                <a:br>
                  <a:rPr lang="en-US" altLang="ko-KR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</a:br>
                <a:r>
                  <a:rPr lang="en-US" altLang="ko-KR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start </a:t>
                </a:r>
                <a:r>
                  <a:rPr lang="ko-KR" altLang="en-US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버튼 클릭</a:t>
                </a:r>
                <a:endPara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7D2227D-2AB1-F911-5606-F2F6391DE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401" y="1865727"/>
              <a:ext cx="1003175" cy="926984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FFC9C3-D4D8-05A2-7612-E38AB56B0309}"/>
              </a:ext>
            </a:extLst>
          </p:cNvPr>
          <p:cNvGrpSpPr/>
          <p:nvPr/>
        </p:nvGrpSpPr>
        <p:grpSpPr>
          <a:xfrm>
            <a:off x="6096000" y="1694117"/>
            <a:ext cx="2203170" cy="3474619"/>
            <a:chOff x="6046262" y="1694117"/>
            <a:chExt cx="2203170" cy="3474619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291EB-F705-760A-650F-654FE8C21C78}"/>
                </a:ext>
              </a:extLst>
            </p:cNvPr>
            <p:cNvGrpSpPr/>
            <p:nvPr/>
          </p:nvGrpSpPr>
          <p:grpSpPr>
            <a:xfrm>
              <a:off x="6046262" y="1694117"/>
              <a:ext cx="2203170" cy="3474619"/>
              <a:chOff x="7286603" y="2381250"/>
              <a:chExt cx="1841363" cy="2903216"/>
            </a:xfrm>
          </p:grpSpPr>
          <p:sp>
            <p:nvSpPr>
              <p:cNvPr id="53" name="모서리가 둥근 직사각형 17">
                <a:extLst>
                  <a:ext uri="{FF2B5EF4-FFF2-40B4-BE49-F238E27FC236}">
                    <a16:creationId xmlns:a16="http://schemas.microsoft.com/office/drawing/2014/main" id="{69EE820E-45D5-5EE2-25B1-0094F1A72767}"/>
                  </a:ext>
                </a:extLst>
              </p:cNvPr>
              <p:cNvSpPr/>
              <p:nvPr/>
            </p:nvSpPr>
            <p:spPr>
              <a:xfrm>
                <a:off x="7448830" y="2381250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모서리가 둥근 직사각형 18">
                <a:extLst>
                  <a:ext uri="{FF2B5EF4-FFF2-40B4-BE49-F238E27FC236}">
                    <a16:creationId xmlns:a16="http://schemas.microsoft.com/office/drawing/2014/main" id="{FD63D1C9-9FDE-D1E2-9551-3A6ABA205BB1}"/>
                  </a:ext>
                </a:extLst>
              </p:cNvPr>
              <p:cNvSpPr/>
              <p:nvPr/>
            </p:nvSpPr>
            <p:spPr>
              <a:xfrm>
                <a:off x="7448830" y="3942716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prstClr val="white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난이도 선택</a:t>
                </a:r>
                <a:endParaRPr lang="en-US" altLang="ko-KR" sz="1400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0EF10ED-F10C-DE86-DFAF-6FD09450CA51}"/>
                  </a:ext>
                </a:extLst>
              </p:cNvPr>
              <p:cNvSpPr txBox="1"/>
              <p:nvPr/>
            </p:nvSpPr>
            <p:spPr>
              <a:xfrm>
                <a:off x="7286603" y="4419757"/>
                <a:ext cx="1841363" cy="86470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Step. 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화성</a:t>
                </a:r>
                <a:r>
                  <a:rPr lang="en-US" altLang="ko-KR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-</a:t>
                </a:r>
                <a:r>
                  <a:rPr lang="ko-KR" altLang="en-US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지구</a:t>
                </a:r>
                <a:r>
                  <a:rPr lang="en-US" altLang="ko-KR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-</a:t>
                </a:r>
                <a:r>
                  <a:rPr lang="ko-KR" altLang="en-US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금성 순으로</a:t>
                </a:r>
                <a:endPara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고난이도</a:t>
                </a:r>
                <a:endPara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6CF3527-7CE9-2FD4-7EDE-50D98192B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 flipH="1">
              <a:off x="6701528" y="2199039"/>
              <a:ext cx="865304" cy="621937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EB7BA20-0E34-704B-0320-36A5CF5FEEFB}"/>
              </a:ext>
            </a:extLst>
          </p:cNvPr>
          <p:cNvGrpSpPr/>
          <p:nvPr/>
        </p:nvGrpSpPr>
        <p:grpSpPr>
          <a:xfrm>
            <a:off x="8426799" y="1694117"/>
            <a:ext cx="2203170" cy="3140679"/>
            <a:chOff x="8426799" y="1694117"/>
            <a:chExt cx="2203170" cy="3140679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B5089971-2194-4A50-5002-1394F8DAA028}"/>
                </a:ext>
              </a:extLst>
            </p:cNvPr>
            <p:cNvGrpSpPr/>
            <p:nvPr/>
          </p:nvGrpSpPr>
          <p:grpSpPr>
            <a:xfrm>
              <a:off x="8426799" y="1694117"/>
              <a:ext cx="2203170" cy="3140679"/>
              <a:chOff x="7275180" y="2381250"/>
              <a:chExt cx="1841363" cy="2624192"/>
            </a:xfrm>
          </p:grpSpPr>
          <p:sp>
            <p:nvSpPr>
              <p:cNvPr id="59" name="모서리가 둥근 직사각형 17">
                <a:extLst>
                  <a:ext uri="{FF2B5EF4-FFF2-40B4-BE49-F238E27FC236}">
                    <a16:creationId xmlns:a16="http://schemas.microsoft.com/office/drawing/2014/main" id="{173354DD-DB84-4EA0-A914-357B825E77B5}"/>
                  </a:ext>
                </a:extLst>
              </p:cNvPr>
              <p:cNvSpPr/>
              <p:nvPr/>
            </p:nvSpPr>
            <p:spPr>
              <a:xfrm>
                <a:off x="7448830" y="2381250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모서리가 둥근 직사각형 18">
                <a:extLst>
                  <a:ext uri="{FF2B5EF4-FFF2-40B4-BE49-F238E27FC236}">
                    <a16:creationId xmlns:a16="http://schemas.microsoft.com/office/drawing/2014/main" id="{3D0657D7-AD1D-F33C-57CD-DD206FA4BE83}"/>
                  </a:ext>
                </a:extLst>
              </p:cNvPr>
              <p:cNvSpPr/>
              <p:nvPr/>
            </p:nvSpPr>
            <p:spPr>
              <a:xfrm>
                <a:off x="7448830" y="3942716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prstClr val="white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행성 이동</a:t>
                </a:r>
                <a:endParaRPr lang="en-US" altLang="ko-KR" sz="1400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BFEC46-2503-7515-4A87-1442CA5C9210}"/>
                  </a:ext>
                </a:extLst>
              </p:cNvPr>
              <p:cNvSpPr txBox="1"/>
              <p:nvPr/>
            </p:nvSpPr>
            <p:spPr>
              <a:xfrm>
                <a:off x="7275180" y="4410754"/>
                <a:ext cx="1841363" cy="5946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Step. 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행성 이동 후 게임 시작</a:t>
                </a:r>
                <a:endPara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62" name="Group 28">
              <a:extLst>
                <a:ext uri="{FF2B5EF4-FFF2-40B4-BE49-F238E27FC236}">
                  <a16:creationId xmlns:a16="http://schemas.microsoft.com/office/drawing/2014/main" id="{19A3ED9E-BA20-5BA7-A1A1-835F4EA5D19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092800" y="2172357"/>
              <a:ext cx="741737" cy="649166"/>
              <a:chOff x="496" y="4251"/>
              <a:chExt cx="641" cy="561"/>
            </a:xfrm>
            <a:solidFill>
              <a:schemeClr val="tx1"/>
            </a:solidFill>
          </p:grpSpPr>
          <p:sp>
            <p:nvSpPr>
              <p:cNvPr id="63" name="Freeform 30">
                <a:extLst>
                  <a:ext uri="{FF2B5EF4-FFF2-40B4-BE49-F238E27FC236}">
                    <a16:creationId xmlns:a16="http://schemas.microsoft.com/office/drawing/2014/main" id="{52D7C47B-9D3C-F889-A1F6-509583F7A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31">
                <a:extLst>
                  <a:ext uri="{FF2B5EF4-FFF2-40B4-BE49-F238E27FC236}">
                    <a16:creationId xmlns:a16="http://schemas.microsoft.com/office/drawing/2014/main" id="{C697AE07-167B-135F-AC57-36331B265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002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15060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1" name="양쪽 모서리가 둥근 사각형 7">
            <a:extLst>
              <a:ext uri="{FF2B5EF4-FFF2-40B4-BE49-F238E27FC236}">
                <a16:creationId xmlns:a16="http://schemas.microsoft.com/office/drawing/2014/main" id="{7A9DDC69-4828-7192-8E16-A7FE62648A18}"/>
              </a:ext>
            </a:extLst>
          </p:cNvPr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03.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조작법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ow to play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5672F1F4-82CE-1CC3-F324-3CF6ECAA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801" y="1548726"/>
            <a:ext cx="7276598" cy="3624238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36C3DA9E-D988-F419-46D7-97300008943E}"/>
              </a:ext>
            </a:extLst>
          </p:cNvPr>
          <p:cNvGrpSpPr/>
          <p:nvPr/>
        </p:nvGrpSpPr>
        <p:grpSpPr>
          <a:xfrm>
            <a:off x="936270" y="1553909"/>
            <a:ext cx="2203170" cy="3469766"/>
            <a:chOff x="936270" y="1553909"/>
            <a:chExt cx="2203170" cy="3469766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7FDEA47-5C70-2249-4882-48A05B7042CB}"/>
                </a:ext>
              </a:extLst>
            </p:cNvPr>
            <p:cNvGrpSpPr/>
            <p:nvPr/>
          </p:nvGrpSpPr>
          <p:grpSpPr>
            <a:xfrm>
              <a:off x="936270" y="1553909"/>
              <a:ext cx="2203170" cy="3469766"/>
              <a:chOff x="7275180" y="2381250"/>
              <a:chExt cx="1841363" cy="2899162"/>
            </a:xfrm>
          </p:grpSpPr>
          <p:sp>
            <p:nvSpPr>
              <p:cNvPr id="47" name="모서리가 둥근 직사각형 17">
                <a:extLst>
                  <a:ext uri="{FF2B5EF4-FFF2-40B4-BE49-F238E27FC236}">
                    <a16:creationId xmlns:a16="http://schemas.microsoft.com/office/drawing/2014/main" id="{25ED465D-51A4-BD88-444D-EAABE808C826}"/>
                  </a:ext>
                </a:extLst>
              </p:cNvPr>
              <p:cNvSpPr/>
              <p:nvPr/>
            </p:nvSpPr>
            <p:spPr>
              <a:xfrm>
                <a:off x="7448830" y="2381250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모서리가 둥근 직사각형 18">
                <a:extLst>
                  <a:ext uri="{FF2B5EF4-FFF2-40B4-BE49-F238E27FC236}">
                    <a16:creationId xmlns:a16="http://schemas.microsoft.com/office/drawing/2014/main" id="{2A0D231B-0085-B6D7-FF08-E8952DC06E39}"/>
                  </a:ext>
                </a:extLst>
              </p:cNvPr>
              <p:cNvSpPr/>
              <p:nvPr/>
            </p:nvSpPr>
            <p:spPr>
              <a:xfrm>
                <a:off x="7448830" y="3942716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prstClr val="white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메인 화면</a:t>
                </a:r>
                <a:endParaRPr lang="en-US" altLang="ko-KR" sz="1400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9E7427-542A-E9BB-B025-3FBAD48CCCC4}"/>
                  </a:ext>
                </a:extLst>
              </p:cNvPr>
              <p:cNvSpPr txBox="1"/>
              <p:nvPr/>
            </p:nvSpPr>
            <p:spPr>
              <a:xfrm>
                <a:off x="7275180" y="4415702"/>
                <a:ext cx="1841363" cy="8647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Step. 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메인 화면에서</a:t>
                </a:r>
                <a:br>
                  <a:rPr lang="en-US" altLang="ko-KR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</a:br>
                <a:r>
                  <a:rPr lang="en-US" altLang="ko-KR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start </a:t>
                </a:r>
                <a:r>
                  <a:rPr lang="ko-KR" altLang="en-US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버튼 클릭</a:t>
                </a:r>
                <a:endPara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8205246-473B-125A-6454-01BFC7C72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8401" y="1865727"/>
              <a:ext cx="1003175" cy="926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2252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15060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1" name="양쪽 모서리가 둥근 사각형 7">
            <a:extLst>
              <a:ext uri="{FF2B5EF4-FFF2-40B4-BE49-F238E27FC236}">
                <a16:creationId xmlns:a16="http://schemas.microsoft.com/office/drawing/2014/main" id="{7A9DDC69-4828-7192-8E16-A7FE62648A18}"/>
              </a:ext>
            </a:extLst>
          </p:cNvPr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03.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조작법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ow to play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5672F1F4-82CE-1CC3-F324-3CF6ECAAB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801" y="1548726"/>
            <a:ext cx="7276598" cy="3624238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D7FDEA47-5C70-2249-4882-48A05B7042CB}"/>
              </a:ext>
            </a:extLst>
          </p:cNvPr>
          <p:cNvGrpSpPr/>
          <p:nvPr/>
        </p:nvGrpSpPr>
        <p:grpSpPr>
          <a:xfrm>
            <a:off x="936270" y="1553909"/>
            <a:ext cx="2203170" cy="3235923"/>
            <a:chOff x="7275180" y="2381250"/>
            <a:chExt cx="1841363" cy="2703775"/>
          </a:xfrm>
        </p:grpSpPr>
        <p:sp>
          <p:nvSpPr>
            <p:cNvPr id="47" name="모서리가 둥근 직사각형 17">
              <a:extLst>
                <a:ext uri="{FF2B5EF4-FFF2-40B4-BE49-F238E27FC236}">
                  <a16:creationId xmlns:a16="http://schemas.microsoft.com/office/drawing/2014/main" id="{25ED465D-51A4-BD88-444D-EAABE808C826}"/>
                </a:ext>
              </a:extLst>
            </p:cNvPr>
            <p:cNvSpPr/>
            <p:nvPr/>
          </p:nvSpPr>
          <p:spPr>
            <a:xfrm>
              <a:off x="7448830" y="2381250"/>
              <a:ext cx="1494064" cy="1363436"/>
            </a:xfrm>
            <a:prstGeom prst="roundRect">
              <a:avLst>
                <a:gd name="adj" fmla="val 772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모서리가 둥근 직사각형 18">
              <a:extLst>
                <a:ext uri="{FF2B5EF4-FFF2-40B4-BE49-F238E27FC236}">
                  <a16:creationId xmlns:a16="http://schemas.microsoft.com/office/drawing/2014/main" id="{2A0D231B-0085-B6D7-FF08-E8952DC06E39}"/>
                </a:ext>
              </a:extLst>
            </p:cNvPr>
            <p:cNvSpPr/>
            <p:nvPr/>
          </p:nvSpPr>
          <p:spPr>
            <a:xfrm>
              <a:off x="7448830" y="3942716"/>
              <a:ext cx="1494064" cy="353513"/>
            </a:xfrm>
            <a:prstGeom prst="roundRect">
              <a:avLst>
                <a:gd name="adj" fmla="val 15935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옵션</a:t>
              </a:r>
              <a:endParaRPr lang="en-US" altLang="ko-KR" sz="1400" dirty="0">
                <a:solidFill>
                  <a:prstClr val="whit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59E7427-542A-E9BB-B025-3FBAD48CCCC4}"/>
                </a:ext>
              </a:extLst>
            </p:cNvPr>
            <p:cNvSpPr txBox="1"/>
            <p:nvPr/>
          </p:nvSpPr>
          <p:spPr>
            <a:xfrm>
              <a:off x="7275180" y="4490337"/>
              <a:ext cx="1841363" cy="5946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사운드 및 효과음</a:t>
              </a:r>
              <a:endPara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설정 가능</a:t>
              </a:r>
              <a:endPara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99F29C1-D9DE-7515-F459-FD6BCBCA7B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66729" y="1882897"/>
            <a:ext cx="971197" cy="971197"/>
          </a:xfrm>
          <a:prstGeom prst="rect">
            <a:avLst/>
          </a:prstGeom>
        </p:spPr>
      </p:pic>
      <p:sp>
        <p:nvSpPr>
          <p:cNvPr id="7" name="원형: 비어 있음 6">
            <a:extLst>
              <a:ext uri="{FF2B5EF4-FFF2-40B4-BE49-F238E27FC236}">
                <a16:creationId xmlns:a16="http://schemas.microsoft.com/office/drawing/2014/main" id="{64FF5D89-39B7-278B-21A4-994DA2780DB7}"/>
              </a:ext>
            </a:extLst>
          </p:cNvPr>
          <p:cNvSpPr/>
          <p:nvPr/>
        </p:nvSpPr>
        <p:spPr>
          <a:xfrm>
            <a:off x="6541396" y="4329404"/>
            <a:ext cx="566057" cy="591633"/>
          </a:xfrm>
          <a:prstGeom prst="donut">
            <a:avLst>
              <a:gd name="adj" fmla="val 11064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62B44-0F7E-6651-1BC0-0CC97251CB92}"/>
              </a:ext>
            </a:extLst>
          </p:cNvPr>
          <p:cNvSpPr txBox="1"/>
          <p:nvPr/>
        </p:nvSpPr>
        <p:spPr>
          <a:xfrm>
            <a:off x="8870800" y="1078001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팝업화면 추가</a:t>
            </a:r>
          </a:p>
        </p:txBody>
      </p:sp>
    </p:spTree>
    <p:extLst>
      <p:ext uri="{BB962C8B-B14F-4D97-AF65-F5344CB8AC3E}">
        <p14:creationId xmlns:p14="http://schemas.microsoft.com/office/powerpoint/2010/main" val="303774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15060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1" name="양쪽 모서리가 둥근 사각형 7">
            <a:extLst>
              <a:ext uri="{FF2B5EF4-FFF2-40B4-BE49-F238E27FC236}">
                <a16:creationId xmlns:a16="http://schemas.microsoft.com/office/drawing/2014/main" id="{7A9DDC69-4828-7192-8E16-A7FE62648A18}"/>
              </a:ext>
            </a:extLst>
          </p:cNvPr>
          <p:cNvSpPr/>
          <p:nvPr/>
        </p:nvSpPr>
        <p:spPr>
          <a:xfrm>
            <a:off x="457200" y="212274"/>
            <a:ext cx="11277600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03.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조작법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ow to play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5672F1F4-82CE-1CC3-F324-3CF6ECAAB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801" y="1548726"/>
            <a:ext cx="7276598" cy="3624238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B3D9445-07BF-65AA-0444-5FFB643739AA}"/>
              </a:ext>
            </a:extLst>
          </p:cNvPr>
          <p:cNvGrpSpPr/>
          <p:nvPr/>
        </p:nvGrpSpPr>
        <p:grpSpPr>
          <a:xfrm>
            <a:off x="936270" y="1553909"/>
            <a:ext cx="2203170" cy="2883232"/>
            <a:chOff x="936270" y="1553909"/>
            <a:chExt cx="2203170" cy="288323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D7FDEA47-5C70-2249-4882-48A05B7042CB}"/>
                </a:ext>
              </a:extLst>
            </p:cNvPr>
            <p:cNvGrpSpPr/>
            <p:nvPr/>
          </p:nvGrpSpPr>
          <p:grpSpPr>
            <a:xfrm>
              <a:off x="936270" y="1553909"/>
              <a:ext cx="2203170" cy="2883232"/>
              <a:chOff x="7275180" y="2381250"/>
              <a:chExt cx="1841363" cy="2409084"/>
            </a:xfrm>
          </p:grpSpPr>
          <p:sp>
            <p:nvSpPr>
              <p:cNvPr id="47" name="모서리가 둥근 직사각형 17">
                <a:extLst>
                  <a:ext uri="{FF2B5EF4-FFF2-40B4-BE49-F238E27FC236}">
                    <a16:creationId xmlns:a16="http://schemas.microsoft.com/office/drawing/2014/main" id="{25ED465D-51A4-BD88-444D-EAABE808C826}"/>
                  </a:ext>
                </a:extLst>
              </p:cNvPr>
              <p:cNvSpPr/>
              <p:nvPr/>
            </p:nvSpPr>
            <p:spPr>
              <a:xfrm>
                <a:off x="7448830" y="2381250"/>
                <a:ext cx="1494064" cy="1363436"/>
              </a:xfrm>
              <a:prstGeom prst="roundRect">
                <a:avLst>
                  <a:gd name="adj" fmla="val 7724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모서리가 둥근 직사각형 18">
                <a:extLst>
                  <a:ext uri="{FF2B5EF4-FFF2-40B4-BE49-F238E27FC236}">
                    <a16:creationId xmlns:a16="http://schemas.microsoft.com/office/drawing/2014/main" id="{2A0D231B-0085-B6D7-FF08-E8952DC06E39}"/>
                  </a:ext>
                </a:extLst>
              </p:cNvPr>
              <p:cNvSpPr/>
              <p:nvPr/>
            </p:nvSpPr>
            <p:spPr>
              <a:xfrm>
                <a:off x="7448830" y="3942716"/>
                <a:ext cx="1494064" cy="353513"/>
              </a:xfrm>
              <a:prstGeom prst="roundRect">
                <a:avLst>
                  <a:gd name="adj" fmla="val 15935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prstClr val="white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How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prstClr val="white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to</a:t>
                </a:r>
                <a:r>
                  <a:rPr lang="ko-KR" altLang="en-US" sz="1400" dirty="0">
                    <a:solidFill>
                      <a:prstClr val="white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lang="en-US" altLang="ko-KR" sz="1400" dirty="0">
                    <a:solidFill>
                      <a:prstClr val="white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play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9E7427-542A-E9BB-B025-3FBAD48CCCC4}"/>
                  </a:ext>
                </a:extLst>
              </p:cNvPr>
              <p:cNvSpPr txBox="1"/>
              <p:nvPr/>
            </p:nvSpPr>
            <p:spPr>
              <a:xfrm>
                <a:off x="7275180" y="4465666"/>
                <a:ext cx="1841363" cy="32466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게임 방법 소개</a:t>
                </a:r>
                <a:endParaRPr lang="en-US" altLang="ko-KR" sz="1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3" name="그림 2" descr="밤하늘이(가) 표시된 사진&#10;&#10;자동 생성된 설명">
              <a:extLst>
                <a:ext uri="{FF2B5EF4-FFF2-40B4-BE49-F238E27FC236}">
                  <a16:creationId xmlns:a16="http://schemas.microsoft.com/office/drawing/2014/main" id="{D3AD821D-1517-7603-AE1D-54B675AB6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8961" y="1924036"/>
              <a:ext cx="865659" cy="865659"/>
            </a:xfrm>
            <a:prstGeom prst="rect">
              <a:avLst/>
            </a:prstGeom>
          </p:spPr>
        </p:pic>
      </p:grpSp>
      <p:sp>
        <p:nvSpPr>
          <p:cNvPr id="15" name="원형: 비어 있음 14">
            <a:extLst>
              <a:ext uri="{FF2B5EF4-FFF2-40B4-BE49-F238E27FC236}">
                <a16:creationId xmlns:a16="http://schemas.microsoft.com/office/drawing/2014/main" id="{11A3F3E7-8599-CB0F-177A-0496F9791FA6}"/>
              </a:ext>
            </a:extLst>
          </p:cNvPr>
          <p:cNvSpPr/>
          <p:nvPr/>
        </p:nvSpPr>
        <p:spPr>
          <a:xfrm>
            <a:off x="6979935" y="4357396"/>
            <a:ext cx="521880" cy="547511"/>
          </a:xfrm>
          <a:prstGeom prst="donut">
            <a:avLst>
              <a:gd name="adj" fmla="val 11064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67130D-B2D1-62D6-3E87-8E27329CE215}"/>
              </a:ext>
            </a:extLst>
          </p:cNvPr>
          <p:cNvSpPr txBox="1"/>
          <p:nvPr/>
        </p:nvSpPr>
        <p:spPr>
          <a:xfrm>
            <a:off x="8870800" y="1078001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팝업화면 추가</a:t>
            </a:r>
          </a:p>
        </p:txBody>
      </p:sp>
    </p:spTree>
    <p:extLst>
      <p:ext uri="{BB962C8B-B14F-4D97-AF65-F5344CB8AC3E}">
        <p14:creationId xmlns:p14="http://schemas.microsoft.com/office/powerpoint/2010/main" val="171971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773</Words>
  <Application>Microsoft Office PowerPoint</Application>
  <PresentationFormat>와이드스크린</PresentationFormat>
  <Paragraphs>137</Paragraphs>
  <Slides>20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Arial</vt:lpstr>
      <vt:lpstr>Arial Black</vt:lpstr>
      <vt:lpstr>맑은 고딕</vt:lpstr>
      <vt:lpstr>Bradley Hand ITC</vt:lpstr>
      <vt:lpstr>KoPubWorld돋움체 Bold</vt:lpstr>
      <vt:lpstr>KoPubWorld돋움체 Light</vt:lpstr>
      <vt:lpstr>KoPubWorld돋움체 Medium</vt:lpstr>
      <vt:lpstr>함초롬바탕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한슬기</cp:lastModifiedBy>
  <cp:revision>191</cp:revision>
  <dcterms:created xsi:type="dcterms:W3CDTF">2019-04-17T04:58:35Z</dcterms:created>
  <dcterms:modified xsi:type="dcterms:W3CDTF">2022-05-31T02:15:02Z</dcterms:modified>
</cp:coreProperties>
</file>